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60" r:id="rId1"/>
  </p:sldMasterIdLst>
  <p:sldIdLst>
    <p:sldId id="259" r:id="rId2"/>
    <p:sldId id="260" r:id="rId3"/>
  </p:sldIdLst>
  <p:sldSz cx="9144000" cy="6858000" type="screen4x3"/>
  <p:notesSz cx="6735763" cy="9866313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9972" autoAdjust="0"/>
    <p:restoredTop sz="94660"/>
  </p:normalViewPr>
  <p:slideViewPr>
    <p:cSldViewPr snapToGrid="0">
      <p:cViewPr varScale="1">
        <p:scale>
          <a:sx n="72" d="100"/>
          <a:sy n="72" d="100"/>
        </p:scale>
        <p:origin x="60" y="33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ja-JP" altLang="en-US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89653698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7196296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65914531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271411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81334905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1987150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4261409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40963151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79293095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192890951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ja-JP" altLang="en-US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ja-JP" altLang="en-US"/>
              <a:t>アイコンをクリックして図を追加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ja-JP" altLang="en-US"/>
              <a:t>マスター テキストの書式設定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26041338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dirty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/>
              <a:t>マスター テキストの書式設定</a:t>
            </a:r>
          </a:p>
          <a:p>
            <a:pPr lvl="1"/>
            <a:r>
              <a:rPr lang="ja-JP" altLang="en-US"/>
              <a:t>第 </a:t>
            </a:r>
            <a:r>
              <a:rPr lang="en-US" altLang="ja-JP"/>
              <a:t>2 </a:t>
            </a:r>
            <a:r>
              <a:rPr lang="ja-JP" altLang="en-US"/>
              <a:t>レベル</a:t>
            </a:r>
          </a:p>
          <a:p>
            <a:pPr lvl="2"/>
            <a:r>
              <a:rPr lang="ja-JP" altLang="en-US"/>
              <a:t>第 </a:t>
            </a:r>
            <a:r>
              <a:rPr lang="en-US" altLang="ja-JP"/>
              <a:t>3 </a:t>
            </a:r>
            <a:r>
              <a:rPr lang="ja-JP" altLang="en-US"/>
              <a:t>レベル</a:t>
            </a:r>
          </a:p>
          <a:p>
            <a:pPr lvl="3"/>
            <a:r>
              <a:rPr lang="ja-JP" altLang="en-US"/>
              <a:t>第 </a:t>
            </a:r>
            <a:r>
              <a:rPr lang="en-US" altLang="ja-JP"/>
              <a:t>4 </a:t>
            </a:r>
            <a:r>
              <a:rPr lang="ja-JP" altLang="en-US"/>
              <a:t>レベル</a:t>
            </a:r>
          </a:p>
          <a:p>
            <a:pPr lvl="4"/>
            <a:r>
              <a:rPr lang="ja-JP" altLang="en-US"/>
              <a:t>第 </a:t>
            </a:r>
            <a:r>
              <a:rPr lang="en-US" altLang="ja-JP"/>
              <a:t>5 </a:t>
            </a:r>
            <a:r>
              <a:rPr lang="ja-JP" altLang="en-US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442ACF69-0268-48CD-9B05-4899A3C31A3C}" type="datetimeFigureOut">
              <a:rPr kumimoji="1" lang="ja-JP" altLang="en-US" smtClean="0"/>
              <a:t>2026/4/22</a:t>
            </a:fld>
            <a:endParaRPr kumimoji="1" lang="ja-JP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F7C8747-138E-48A4-A142-53EAE67B39F0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0397674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94F4826-E9E1-618A-3FE9-355142B2570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D4D30DDB-38AA-6FC7-0E0A-1F4456AE6FCB}"/>
              </a:ext>
            </a:extLst>
          </p:cNvPr>
          <p:cNvSpPr/>
          <p:nvPr/>
        </p:nvSpPr>
        <p:spPr>
          <a:xfrm>
            <a:off x="320976" y="3875334"/>
            <a:ext cx="3639441" cy="2641442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IP</a:t>
            </a:r>
            <a:r>
              <a:rPr kumimoji="1" lang="ja-JP" altLang="en-US" sz="1600" dirty="0">
                <a:solidFill>
                  <a:srgbClr val="FF0000"/>
                </a:solidFill>
              </a:rPr>
              <a:t>通信機能を有する設備</a:t>
            </a:r>
          </a:p>
          <a:p>
            <a:endParaRPr kumimoji="1" lang="en-US" altLang="ja-JP" sz="800" b="1" dirty="0">
              <a:solidFill>
                <a:srgbClr val="FF0000"/>
              </a:solidFill>
            </a:endParaRPr>
          </a:p>
          <a:p>
            <a:r>
              <a:rPr kumimoji="1" lang="ja-JP" altLang="en-US" sz="1400" b="1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適合ラベル未取得製品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600" dirty="0">
                <a:solidFill>
                  <a:srgbClr val="0070C0"/>
                </a:solidFill>
              </a:rPr>
              <a:t>通信ケーブル・</a:t>
            </a:r>
            <a:r>
              <a:rPr kumimoji="1" lang="ja-JP" altLang="en-US" sz="1600" dirty="0">
                <a:solidFill>
                  <a:schemeClr val="tx1"/>
                </a:solidFill>
              </a:rPr>
              <a:t>電力線</a:t>
            </a: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dirty="0">
              <a:solidFill>
                <a:srgbClr val="0070C0"/>
              </a:solidFill>
            </a:endParaRPr>
          </a:p>
          <a:p>
            <a:r>
              <a:rPr kumimoji="1" lang="ja-JP" altLang="en-US" sz="1400" dirty="0">
                <a:solidFill>
                  <a:srgbClr val="0070C0"/>
                </a:solidFill>
              </a:rPr>
              <a:t>　　　　 非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ja-JP" altLang="en-US" sz="1400" b="1" dirty="0">
                <a:solidFill>
                  <a:schemeClr val="tx1"/>
                </a:solidFill>
              </a:rPr>
              <a:t>電力線</a:t>
            </a:r>
            <a:r>
              <a:rPr kumimoji="1" lang="ja-JP" altLang="en-US" sz="1400" dirty="0">
                <a:solidFill>
                  <a:schemeClr val="tx1"/>
                </a:solidFill>
              </a:rPr>
              <a:t>　</a:t>
            </a:r>
            <a:endParaRPr kumimoji="1" lang="en-US" altLang="ja-JP" sz="1400" dirty="0">
              <a:solidFill>
                <a:schemeClr val="tx1"/>
              </a:solidFill>
            </a:endParaRPr>
          </a:p>
        </p:txBody>
      </p:sp>
      <p:pic>
        <p:nvPicPr>
          <p:cNvPr id="35" name="図 34">
            <a:extLst>
              <a:ext uri="{FF2B5EF4-FFF2-40B4-BE49-F238E27FC236}">
                <a16:creationId xmlns:a16="http://schemas.microsoft.com/office/drawing/2014/main" id="{2FC521EE-AE26-3D6D-0408-CE922C337F0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6786"/>
            <a:ext cx="1962421" cy="1962421"/>
          </a:xfrm>
          <a:prstGeom prst="rect">
            <a:avLst/>
          </a:prstGeom>
        </p:spPr>
      </p:pic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54038EAE-49BE-2D8F-41EF-03FE5532E3E0}"/>
              </a:ext>
            </a:extLst>
          </p:cNvPr>
          <p:cNvSpPr/>
          <p:nvPr/>
        </p:nvSpPr>
        <p:spPr>
          <a:xfrm>
            <a:off x="432133" y="4224902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D8CB7685-1C63-7DFA-6CA4-D109FBF878AC}"/>
              </a:ext>
            </a:extLst>
          </p:cNvPr>
          <p:cNvSpPr/>
          <p:nvPr/>
        </p:nvSpPr>
        <p:spPr>
          <a:xfrm>
            <a:off x="433460" y="4663551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35DA88F1-EE41-7CC0-FB0F-993C145646DD}"/>
              </a:ext>
            </a:extLst>
          </p:cNvPr>
          <p:cNvCxnSpPr/>
          <p:nvPr/>
        </p:nvCxnSpPr>
        <p:spPr>
          <a:xfrm>
            <a:off x="432133" y="5628993"/>
            <a:ext cx="643811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CB30BC83-E890-A8A4-C613-5C6CF0DC7AE8}"/>
              </a:ext>
            </a:extLst>
          </p:cNvPr>
          <p:cNvCxnSpPr/>
          <p:nvPr/>
        </p:nvCxnSpPr>
        <p:spPr>
          <a:xfrm>
            <a:off x="449361" y="5948377"/>
            <a:ext cx="643811" cy="0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13866847-40A7-890F-B006-38DBAB13D455}"/>
              </a:ext>
            </a:extLst>
          </p:cNvPr>
          <p:cNvCxnSpPr/>
          <p:nvPr/>
        </p:nvCxnSpPr>
        <p:spPr>
          <a:xfrm>
            <a:off x="425506" y="6290278"/>
            <a:ext cx="64381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" name="テキスト ボックス 2">
            <a:extLst>
              <a:ext uri="{FF2B5EF4-FFF2-40B4-BE49-F238E27FC236}">
                <a16:creationId xmlns:a16="http://schemas.microsoft.com/office/drawing/2014/main" id="{01B722FC-E9DD-1701-CD48-6A0CE30F4ADC}"/>
              </a:ext>
            </a:extLst>
          </p:cNvPr>
          <p:cNvSpPr txBox="1"/>
          <p:nvPr/>
        </p:nvSpPr>
        <p:spPr>
          <a:xfrm>
            <a:off x="625776" y="318682"/>
            <a:ext cx="835837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en-US" altLang="ja-JP" sz="2400" dirty="0">
                <a:latin typeface="+mj-lt"/>
                <a:ea typeface="+mj-ea"/>
              </a:rPr>
              <a:t>B-12</a:t>
            </a:r>
            <a:r>
              <a:rPr kumimoji="1" lang="ja-JP" altLang="en-US" sz="2400" dirty="0">
                <a:latin typeface="+mj-lt"/>
                <a:ea typeface="+mj-ea"/>
              </a:rPr>
              <a:t>　</a:t>
            </a:r>
            <a:r>
              <a:rPr kumimoji="1" lang="en-US" altLang="ja-JP" sz="2400" dirty="0">
                <a:latin typeface="+mj-lt"/>
                <a:ea typeface="+mj-ea"/>
              </a:rPr>
              <a:t>IoT</a:t>
            </a:r>
            <a:r>
              <a:rPr kumimoji="1" lang="ja-JP" altLang="en-US" sz="2400" dirty="0">
                <a:latin typeface="+mj-lt"/>
                <a:ea typeface="+mj-ea"/>
              </a:rPr>
              <a:t>製品のセキュリティ対策「</a:t>
            </a:r>
            <a:r>
              <a:rPr lang="ja-JP" altLang="en-US" sz="2400" dirty="0"/>
              <a:t>通信システム構成図」</a:t>
            </a:r>
            <a:endParaRPr kumimoji="1" lang="ja-JP" altLang="en-US" sz="2400" dirty="0">
              <a:latin typeface="+mj-lt"/>
              <a:ea typeface="+mj-ea"/>
            </a:endParaRPr>
          </a:p>
        </p:txBody>
      </p:sp>
    </p:spTree>
    <p:extLst>
      <p:ext uri="{BB962C8B-B14F-4D97-AF65-F5344CB8AC3E}">
        <p14:creationId xmlns:p14="http://schemas.microsoft.com/office/powerpoint/2010/main" val="24121461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7721322-496A-9A2C-8D6F-C4278E65E83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正方形/長方形 16">
            <a:extLst>
              <a:ext uri="{FF2B5EF4-FFF2-40B4-BE49-F238E27FC236}">
                <a16:creationId xmlns:a16="http://schemas.microsoft.com/office/drawing/2014/main" id="{7A4A4FFD-D5DB-43CD-FCAF-C1DCBD8C0DF3}"/>
              </a:ext>
            </a:extLst>
          </p:cNvPr>
          <p:cNvSpPr/>
          <p:nvPr/>
        </p:nvSpPr>
        <p:spPr>
          <a:xfrm>
            <a:off x="320976" y="3875334"/>
            <a:ext cx="3639441" cy="2641442"/>
          </a:xfrm>
          <a:prstGeom prst="rect">
            <a:avLst/>
          </a:prstGeom>
          <a:noFill/>
          <a:ln>
            <a:solidFill>
              <a:schemeClr val="tx1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t" anchorCtr="0"/>
          <a:lstStyle/>
          <a:p>
            <a:r>
              <a:rPr kumimoji="1" lang="en-US" altLang="ja-JP" sz="1600" dirty="0">
                <a:solidFill>
                  <a:srgbClr val="FF0000"/>
                </a:solidFill>
              </a:rPr>
              <a:t>IP</a:t>
            </a:r>
            <a:r>
              <a:rPr kumimoji="1" lang="ja-JP" altLang="en-US" sz="1600" dirty="0">
                <a:solidFill>
                  <a:srgbClr val="FF0000"/>
                </a:solidFill>
              </a:rPr>
              <a:t>通信機能を有する設備</a:t>
            </a:r>
          </a:p>
          <a:p>
            <a:endParaRPr kumimoji="1" lang="en-US" altLang="ja-JP" sz="800" b="1" dirty="0">
              <a:solidFill>
                <a:srgbClr val="FF0000"/>
              </a:solidFill>
            </a:endParaRPr>
          </a:p>
          <a:p>
            <a:r>
              <a:rPr kumimoji="1" lang="ja-JP" altLang="en-US" sz="1400" b="1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400" dirty="0">
                <a:solidFill>
                  <a:srgbClr val="FF000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FF0000"/>
                </a:solidFill>
              </a:rPr>
              <a:t>JC-STAR</a:t>
            </a:r>
            <a:r>
              <a:rPr kumimoji="1" lang="ja-JP" altLang="en-US" sz="1400" dirty="0">
                <a:solidFill>
                  <a:srgbClr val="FF0000"/>
                </a:solidFill>
              </a:rPr>
              <a:t>適合ラベル未取得製品</a:t>
            </a:r>
            <a:endParaRPr kumimoji="1" lang="en-US" altLang="ja-JP" sz="1400" dirty="0">
              <a:solidFill>
                <a:srgbClr val="FF0000"/>
              </a:solidFill>
            </a:endParaRPr>
          </a:p>
          <a:p>
            <a:endParaRPr kumimoji="1" lang="en-US" altLang="ja-JP" sz="1400" dirty="0">
              <a:solidFill>
                <a:srgbClr val="FF0000"/>
              </a:solidFill>
            </a:endParaRPr>
          </a:p>
          <a:p>
            <a:r>
              <a:rPr kumimoji="1" lang="ja-JP" altLang="en-US" sz="1600" dirty="0">
                <a:solidFill>
                  <a:srgbClr val="0070C0"/>
                </a:solidFill>
              </a:rPr>
              <a:t>通信ケーブル・</a:t>
            </a:r>
            <a:r>
              <a:rPr kumimoji="1" lang="ja-JP" altLang="en-US" sz="1600" dirty="0">
                <a:solidFill>
                  <a:schemeClr val="tx1"/>
                </a:solidFill>
              </a:rPr>
              <a:t>電力線</a:t>
            </a: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dirty="0">
              <a:solidFill>
                <a:srgbClr val="0070C0"/>
              </a:solidFill>
            </a:endParaRPr>
          </a:p>
          <a:p>
            <a:r>
              <a:rPr kumimoji="1" lang="ja-JP" altLang="en-US" sz="1400" dirty="0">
                <a:solidFill>
                  <a:srgbClr val="0070C0"/>
                </a:solidFill>
              </a:rPr>
              <a:t>　　　　 非</a:t>
            </a:r>
            <a:r>
              <a:rPr kumimoji="1" lang="en-US" altLang="ja-JP" sz="1400" dirty="0">
                <a:solidFill>
                  <a:srgbClr val="0070C0"/>
                </a:solidFill>
              </a:rPr>
              <a:t>IP</a:t>
            </a:r>
            <a:r>
              <a:rPr kumimoji="1" lang="ja-JP" altLang="en-US" sz="1400" dirty="0">
                <a:solidFill>
                  <a:srgbClr val="0070C0"/>
                </a:solidFill>
              </a:rPr>
              <a:t>通信</a:t>
            </a:r>
            <a:endParaRPr kumimoji="1" lang="en-US" altLang="ja-JP" sz="1400" dirty="0">
              <a:solidFill>
                <a:srgbClr val="0070C0"/>
              </a:solidFill>
            </a:endParaRPr>
          </a:p>
          <a:p>
            <a:endParaRPr kumimoji="1" lang="en-US" altLang="ja-JP" sz="800" b="1" dirty="0">
              <a:solidFill>
                <a:srgbClr val="0070C0"/>
              </a:solidFill>
            </a:endParaRPr>
          </a:p>
          <a:p>
            <a:r>
              <a:rPr kumimoji="1" lang="ja-JP" altLang="en-US" sz="1400" b="1" dirty="0">
                <a:solidFill>
                  <a:srgbClr val="0070C0"/>
                </a:solidFill>
              </a:rPr>
              <a:t>　　　　 </a:t>
            </a:r>
            <a:r>
              <a:rPr kumimoji="1" lang="ja-JP" altLang="en-US" sz="1400" b="1" dirty="0">
                <a:solidFill>
                  <a:schemeClr val="tx1"/>
                </a:solidFill>
              </a:rPr>
              <a:t>電力線</a:t>
            </a:r>
            <a:r>
              <a:rPr kumimoji="1" lang="ja-JP" altLang="en-US" sz="1400" dirty="0">
                <a:solidFill>
                  <a:schemeClr val="tx1"/>
                </a:solidFill>
              </a:rPr>
              <a:t>　</a:t>
            </a:r>
            <a:endParaRPr kumimoji="1" lang="en-US" altLang="ja-JP" sz="1400" dirty="0">
              <a:solidFill>
                <a:schemeClr val="tx1"/>
              </a:solidFill>
            </a:endParaRPr>
          </a:p>
        </p:txBody>
      </p:sp>
      <p:sp>
        <p:nvSpPr>
          <p:cNvPr id="2" name="正方形/長方形 1">
            <a:extLst>
              <a:ext uri="{FF2B5EF4-FFF2-40B4-BE49-F238E27FC236}">
                <a16:creationId xmlns:a16="http://schemas.microsoft.com/office/drawing/2014/main" id="{2A6AB27D-7397-22C4-0067-80D9BEE5E302}"/>
              </a:ext>
            </a:extLst>
          </p:cNvPr>
          <p:cNvSpPr/>
          <p:nvPr/>
        </p:nvSpPr>
        <p:spPr>
          <a:xfrm>
            <a:off x="320976" y="2778054"/>
            <a:ext cx="1289304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太陽光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パネル</a:t>
            </a:r>
          </a:p>
        </p:txBody>
      </p:sp>
      <p:cxnSp>
        <p:nvCxnSpPr>
          <p:cNvPr id="4" name="直線矢印コネクタ 3">
            <a:extLst>
              <a:ext uri="{FF2B5EF4-FFF2-40B4-BE49-F238E27FC236}">
                <a16:creationId xmlns:a16="http://schemas.microsoft.com/office/drawing/2014/main" id="{0DD855E8-65DF-49AD-0C20-958C0D8E210D}"/>
              </a:ext>
            </a:extLst>
          </p:cNvPr>
          <p:cNvCxnSpPr>
            <a:cxnSpLocks/>
            <a:stCxn id="2" idx="3"/>
          </p:cNvCxnSpPr>
          <p:nvPr/>
        </p:nvCxnSpPr>
        <p:spPr>
          <a:xfrm>
            <a:off x="1610280" y="3143814"/>
            <a:ext cx="786384" cy="9144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正方形/長方形 4">
            <a:extLst>
              <a:ext uri="{FF2B5EF4-FFF2-40B4-BE49-F238E27FC236}">
                <a16:creationId xmlns:a16="http://schemas.microsoft.com/office/drawing/2014/main" id="{55F4E1D0-7A03-7DC1-3DD2-69F932C91081}"/>
              </a:ext>
            </a:extLst>
          </p:cNvPr>
          <p:cNvSpPr/>
          <p:nvPr/>
        </p:nvSpPr>
        <p:spPr>
          <a:xfrm>
            <a:off x="2396664" y="2778054"/>
            <a:ext cx="1289304" cy="731520"/>
          </a:xfrm>
          <a:prstGeom prst="rect">
            <a:avLst/>
          </a:prstGeom>
          <a:noFill/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変圧器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設備</a:t>
            </a:r>
          </a:p>
        </p:txBody>
      </p:sp>
      <p:cxnSp>
        <p:nvCxnSpPr>
          <p:cNvPr id="6" name="直線矢印コネクタ 5">
            <a:extLst>
              <a:ext uri="{FF2B5EF4-FFF2-40B4-BE49-F238E27FC236}">
                <a16:creationId xmlns:a16="http://schemas.microsoft.com/office/drawing/2014/main" id="{2C752C27-9600-FCF2-660D-0E4B18738A9B}"/>
              </a:ext>
            </a:extLst>
          </p:cNvPr>
          <p:cNvCxnSpPr>
            <a:cxnSpLocks/>
            <a:stCxn id="5" idx="3"/>
          </p:cNvCxnSpPr>
          <p:nvPr/>
        </p:nvCxnSpPr>
        <p:spPr>
          <a:xfrm flipV="1">
            <a:off x="3685968" y="3134670"/>
            <a:ext cx="1463734" cy="9144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直線矢印コネクタ 7">
            <a:extLst>
              <a:ext uri="{FF2B5EF4-FFF2-40B4-BE49-F238E27FC236}">
                <a16:creationId xmlns:a16="http://schemas.microsoft.com/office/drawing/2014/main" id="{3AE5F1F0-C4EA-C603-5B6D-F8506DF37231}"/>
              </a:ext>
            </a:extLst>
          </p:cNvPr>
          <p:cNvCxnSpPr>
            <a:cxnSpLocks/>
          </p:cNvCxnSpPr>
          <p:nvPr/>
        </p:nvCxnSpPr>
        <p:spPr>
          <a:xfrm>
            <a:off x="5506844" y="4968738"/>
            <a:ext cx="0" cy="597179"/>
          </a:xfrm>
          <a:prstGeom prst="straightConnector1">
            <a:avLst/>
          </a:prstGeom>
          <a:ln w="28575">
            <a:solidFill>
              <a:schemeClr val="tx1"/>
            </a:solidFill>
            <a:headEnd type="none" w="lg" len="lg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1" name="直線矢印コネクタ 10">
            <a:extLst>
              <a:ext uri="{FF2B5EF4-FFF2-40B4-BE49-F238E27FC236}">
                <a16:creationId xmlns:a16="http://schemas.microsoft.com/office/drawing/2014/main" id="{BD2BC88F-B559-2595-4BCF-1299DD585F6A}"/>
              </a:ext>
            </a:extLst>
          </p:cNvPr>
          <p:cNvCxnSpPr>
            <a:cxnSpLocks/>
          </p:cNvCxnSpPr>
          <p:nvPr/>
        </p:nvCxnSpPr>
        <p:spPr>
          <a:xfrm>
            <a:off x="7063849" y="4456135"/>
            <a:ext cx="514178" cy="0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正方形/長方形 12">
            <a:extLst>
              <a:ext uri="{FF2B5EF4-FFF2-40B4-BE49-F238E27FC236}">
                <a16:creationId xmlns:a16="http://schemas.microsoft.com/office/drawing/2014/main" id="{8B51F691-8ABF-7F6C-4DA9-E2F026B25B29}"/>
              </a:ext>
            </a:extLst>
          </p:cNvPr>
          <p:cNvSpPr/>
          <p:nvPr/>
        </p:nvSpPr>
        <p:spPr>
          <a:xfrm>
            <a:off x="5857935" y="2421437"/>
            <a:ext cx="1305247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計測制御機器</a:t>
            </a:r>
          </a:p>
        </p:txBody>
      </p:sp>
      <p:cxnSp>
        <p:nvCxnSpPr>
          <p:cNvPr id="23" name="直線矢印コネクタ 22">
            <a:extLst>
              <a:ext uri="{FF2B5EF4-FFF2-40B4-BE49-F238E27FC236}">
                <a16:creationId xmlns:a16="http://schemas.microsoft.com/office/drawing/2014/main" id="{0D33483E-DF99-16EB-84EB-1BA91BCC8C64}"/>
              </a:ext>
            </a:extLst>
          </p:cNvPr>
          <p:cNvCxnSpPr>
            <a:cxnSpLocks/>
            <a:stCxn id="13" idx="2"/>
          </p:cNvCxnSpPr>
          <p:nvPr/>
        </p:nvCxnSpPr>
        <p:spPr>
          <a:xfrm>
            <a:off x="6510559" y="3152957"/>
            <a:ext cx="0" cy="2412960"/>
          </a:xfrm>
          <a:prstGeom prst="straightConnector1">
            <a:avLst/>
          </a:prstGeom>
          <a:ln w="28575">
            <a:solidFill>
              <a:srgbClr val="0070C0"/>
            </a:solidFill>
            <a:prstDash val="sysDash"/>
            <a:headEnd type="none" w="lg" len="lg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4" name="直線矢印コネクタ 23">
            <a:extLst>
              <a:ext uri="{FF2B5EF4-FFF2-40B4-BE49-F238E27FC236}">
                <a16:creationId xmlns:a16="http://schemas.microsoft.com/office/drawing/2014/main" id="{4E8B46E7-56B3-D250-BAB1-091917F7D0E6}"/>
              </a:ext>
            </a:extLst>
          </p:cNvPr>
          <p:cNvCxnSpPr>
            <a:cxnSpLocks/>
          </p:cNvCxnSpPr>
          <p:nvPr/>
        </p:nvCxnSpPr>
        <p:spPr>
          <a:xfrm rot="5400000">
            <a:off x="4761082" y="3521530"/>
            <a:ext cx="786384" cy="9144"/>
          </a:xfrm>
          <a:prstGeom prst="straightConnector1">
            <a:avLst/>
          </a:prstGeom>
          <a:ln w="28575">
            <a:solidFill>
              <a:schemeClr val="tx1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9" name="テキスト ボックス 28">
            <a:extLst>
              <a:ext uri="{FF2B5EF4-FFF2-40B4-BE49-F238E27FC236}">
                <a16:creationId xmlns:a16="http://schemas.microsoft.com/office/drawing/2014/main" id="{14191D5E-ED8C-8C1B-0A5B-A9F0A92C97FF}"/>
              </a:ext>
            </a:extLst>
          </p:cNvPr>
          <p:cNvSpPr txBox="1"/>
          <p:nvPr/>
        </p:nvSpPr>
        <p:spPr>
          <a:xfrm>
            <a:off x="2249435" y="287909"/>
            <a:ext cx="449353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kumimoji="1" lang="ja-JP" altLang="en-US" sz="2400" dirty="0">
                <a:latin typeface="+mj-lt"/>
                <a:ea typeface="+mj-ea"/>
              </a:rPr>
              <a:t>「</a:t>
            </a:r>
            <a:r>
              <a:rPr lang="ja-JP" altLang="en-US" sz="2400" dirty="0"/>
              <a:t>通信システム構成図」記載例</a:t>
            </a:r>
            <a:endParaRPr kumimoji="1" lang="ja-JP" altLang="en-US" sz="2400" dirty="0">
              <a:latin typeface="+mj-lt"/>
              <a:ea typeface="+mj-ea"/>
            </a:endParaRPr>
          </a:p>
        </p:txBody>
      </p:sp>
      <p:sp>
        <p:nvSpPr>
          <p:cNvPr id="25" name="正方形/長方形 24">
            <a:extLst>
              <a:ext uri="{FF2B5EF4-FFF2-40B4-BE49-F238E27FC236}">
                <a16:creationId xmlns:a16="http://schemas.microsoft.com/office/drawing/2014/main" id="{AE03E23E-EC6E-AF70-09E3-463BD0510B2E}"/>
              </a:ext>
            </a:extLst>
          </p:cNvPr>
          <p:cNvSpPr/>
          <p:nvPr/>
        </p:nvSpPr>
        <p:spPr>
          <a:xfrm>
            <a:off x="2404574" y="1244371"/>
            <a:ext cx="1305247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 err="1">
                <a:solidFill>
                  <a:schemeClr val="tx1"/>
                </a:solidFill>
                <a:latin typeface="+mj-lt"/>
              </a:rPr>
              <a:t>GateWay</a:t>
            </a:r>
            <a:endParaRPr kumimoji="1" lang="ja-JP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30" name="正方形/長方形 29">
            <a:extLst>
              <a:ext uri="{FF2B5EF4-FFF2-40B4-BE49-F238E27FC236}">
                <a16:creationId xmlns:a16="http://schemas.microsoft.com/office/drawing/2014/main" id="{60ED85BB-8B20-3D26-DCD3-3A028C829882}"/>
              </a:ext>
            </a:extLst>
          </p:cNvPr>
          <p:cNvSpPr/>
          <p:nvPr/>
        </p:nvSpPr>
        <p:spPr>
          <a:xfrm>
            <a:off x="7578027" y="4090375"/>
            <a:ext cx="1289304" cy="731520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電力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需要設備</a:t>
            </a:r>
          </a:p>
        </p:txBody>
      </p:sp>
      <p:cxnSp>
        <p:nvCxnSpPr>
          <p:cNvPr id="32" name="直線矢印コネクタ 31">
            <a:extLst>
              <a:ext uri="{FF2B5EF4-FFF2-40B4-BE49-F238E27FC236}">
                <a16:creationId xmlns:a16="http://schemas.microsoft.com/office/drawing/2014/main" id="{AE834442-6BEC-1412-1FB3-8270C110EA82}"/>
              </a:ext>
            </a:extLst>
          </p:cNvPr>
          <p:cNvCxnSpPr>
            <a:cxnSpLocks/>
          </p:cNvCxnSpPr>
          <p:nvPr/>
        </p:nvCxnSpPr>
        <p:spPr>
          <a:xfrm>
            <a:off x="3709821" y="1613914"/>
            <a:ext cx="786384" cy="914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直線矢印コネクタ 32">
            <a:extLst>
              <a:ext uri="{FF2B5EF4-FFF2-40B4-BE49-F238E27FC236}">
                <a16:creationId xmlns:a16="http://schemas.microsoft.com/office/drawing/2014/main" id="{9D06A028-0123-3302-4B5C-831E9B48EAFC}"/>
              </a:ext>
            </a:extLst>
          </p:cNvPr>
          <p:cNvCxnSpPr>
            <a:cxnSpLocks/>
          </p:cNvCxnSpPr>
          <p:nvPr/>
        </p:nvCxnSpPr>
        <p:spPr>
          <a:xfrm>
            <a:off x="1603421" y="1618486"/>
            <a:ext cx="786384" cy="914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5" name="図 34">
            <a:extLst>
              <a:ext uri="{FF2B5EF4-FFF2-40B4-BE49-F238E27FC236}">
                <a16:creationId xmlns:a16="http://schemas.microsoft.com/office/drawing/2014/main" id="{9B05717D-A02E-F17D-6218-BF036F2655A3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06786"/>
            <a:ext cx="1962421" cy="1962421"/>
          </a:xfrm>
          <a:prstGeom prst="rect">
            <a:avLst/>
          </a:prstGeom>
        </p:spPr>
      </p:pic>
      <p:cxnSp>
        <p:nvCxnSpPr>
          <p:cNvPr id="36" name="直線矢印コネクタ 35">
            <a:extLst>
              <a:ext uri="{FF2B5EF4-FFF2-40B4-BE49-F238E27FC236}">
                <a16:creationId xmlns:a16="http://schemas.microsoft.com/office/drawing/2014/main" id="{B8BD7037-C663-93CD-34A6-CA66292FA9A1}"/>
              </a:ext>
            </a:extLst>
          </p:cNvPr>
          <p:cNvCxnSpPr>
            <a:cxnSpLocks/>
          </p:cNvCxnSpPr>
          <p:nvPr/>
        </p:nvCxnSpPr>
        <p:spPr>
          <a:xfrm>
            <a:off x="5706036" y="1623058"/>
            <a:ext cx="786384" cy="9144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4" name="正方形/長方形 43">
            <a:extLst>
              <a:ext uri="{FF2B5EF4-FFF2-40B4-BE49-F238E27FC236}">
                <a16:creationId xmlns:a16="http://schemas.microsoft.com/office/drawing/2014/main" id="{0D0B531A-F4CF-4EAB-8DD5-61AD82157CB2}"/>
              </a:ext>
            </a:extLst>
          </p:cNvPr>
          <p:cNvSpPr/>
          <p:nvPr/>
        </p:nvSpPr>
        <p:spPr>
          <a:xfrm>
            <a:off x="2107096" y="1092068"/>
            <a:ext cx="3946630" cy="1058188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5" name="正方形/長方形 44">
            <a:extLst>
              <a:ext uri="{FF2B5EF4-FFF2-40B4-BE49-F238E27FC236}">
                <a16:creationId xmlns:a16="http://schemas.microsoft.com/office/drawing/2014/main" id="{B95630C4-EFBB-AD81-D915-78792328A1BA}"/>
              </a:ext>
            </a:extLst>
          </p:cNvPr>
          <p:cNvSpPr/>
          <p:nvPr/>
        </p:nvSpPr>
        <p:spPr>
          <a:xfrm>
            <a:off x="432133" y="4224902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46" name="直線矢印コネクタ 45">
            <a:extLst>
              <a:ext uri="{FF2B5EF4-FFF2-40B4-BE49-F238E27FC236}">
                <a16:creationId xmlns:a16="http://schemas.microsoft.com/office/drawing/2014/main" id="{5E774014-4F95-0F2D-D9F1-7A8328D205D5}"/>
              </a:ext>
            </a:extLst>
          </p:cNvPr>
          <p:cNvCxnSpPr>
            <a:cxnSpLocks/>
            <a:endCxn id="13" idx="0"/>
          </p:cNvCxnSpPr>
          <p:nvPr/>
        </p:nvCxnSpPr>
        <p:spPr>
          <a:xfrm>
            <a:off x="6510559" y="1627630"/>
            <a:ext cx="0" cy="793807"/>
          </a:xfrm>
          <a:prstGeom prst="straightConnector1">
            <a:avLst/>
          </a:prstGeom>
          <a:ln w="28575">
            <a:solidFill>
              <a:srgbClr val="0070C0"/>
            </a:solidFill>
            <a:headEnd type="none"/>
            <a:tailEnd type="none" w="lg" len="lg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正方形/長方形 25">
            <a:extLst>
              <a:ext uri="{FF2B5EF4-FFF2-40B4-BE49-F238E27FC236}">
                <a16:creationId xmlns:a16="http://schemas.microsoft.com/office/drawing/2014/main" id="{8E0086A6-8F54-6A7E-803D-450621A2300C}"/>
              </a:ext>
            </a:extLst>
          </p:cNvPr>
          <p:cNvSpPr/>
          <p:nvPr/>
        </p:nvSpPr>
        <p:spPr>
          <a:xfrm>
            <a:off x="4394226" y="1244371"/>
            <a:ext cx="1305247" cy="731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en-US" altLang="ja-JP" dirty="0">
                <a:solidFill>
                  <a:schemeClr val="tx1"/>
                </a:solidFill>
                <a:latin typeface="+mj-lt"/>
              </a:rPr>
              <a:t>EMS</a:t>
            </a:r>
            <a:endParaRPr kumimoji="1" lang="ja-JP" altLang="en-US" dirty="0">
              <a:solidFill>
                <a:schemeClr val="tx1"/>
              </a:solidFill>
              <a:latin typeface="+mj-lt"/>
            </a:endParaRPr>
          </a:p>
        </p:txBody>
      </p:sp>
      <p:sp>
        <p:nvSpPr>
          <p:cNvPr id="48" name="正方形/長方形 47">
            <a:extLst>
              <a:ext uri="{FF2B5EF4-FFF2-40B4-BE49-F238E27FC236}">
                <a16:creationId xmlns:a16="http://schemas.microsoft.com/office/drawing/2014/main" id="{0E74B95F-F6AB-124D-82FA-095EAA64C9BF}"/>
              </a:ext>
            </a:extLst>
          </p:cNvPr>
          <p:cNvSpPr/>
          <p:nvPr/>
        </p:nvSpPr>
        <p:spPr>
          <a:xfrm>
            <a:off x="5728218" y="2316651"/>
            <a:ext cx="1556474" cy="956993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sp>
        <p:nvSpPr>
          <p:cNvPr id="49" name="正方形/長方形 48">
            <a:extLst>
              <a:ext uri="{FF2B5EF4-FFF2-40B4-BE49-F238E27FC236}">
                <a16:creationId xmlns:a16="http://schemas.microsoft.com/office/drawing/2014/main" id="{211231C1-488C-883E-15A7-EFBD565249E0}"/>
              </a:ext>
            </a:extLst>
          </p:cNvPr>
          <p:cNvSpPr/>
          <p:nvPr/>
        </p:nvSpPr>
        <p:spPr>
          <a:xfrm>
            <a:off x="433460" y="4663551"/>
            <a:ext cx="643811" cy="300350"/>
          </a:xfrm>
          <a:prstGeom prst="rect">
            <a:avLst/>
          </a:prstGeom>
          <a:noFill/>
          <a:ln w="3810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ja-JP" altLang="en-US"/>
          </a:p>
        </p:txBody>
      </p:sp>
      <p:cxnSp>
        <p:nvCxnSpPr>
          <p:cNvPr id="55" name="直線コネクタ 54">
            <a:extLst>
              <a:ext uri="{FF2B5EF4-FFF2-40B4-BE49-F238E27FC236}">
                <a16:creationId xmlns:a16="http://schemas.microsoft.com/office/drawing/2014/main" id="{F518E538-4654-1F79-FE3D-DD02105C2108}"/>
              </a:ext>
            </a:extLst>
          </p:cNvPr>
          <p:cNvCxnSpPr/>
          <p:nvPr/>
        </p:nvCxnSpPr>
        <p:spPr>
          <a:xfrm>
            <a:off x="432133" y="5628993"/>
            <a:ext cx="643811" cy="0"/>
          </a:xfrm>
          <a:prstGeom prst="line">
            <a:avLst/>
          </a:prstGeom>
          <a:ln w="38100">
            <a:solidFill>
              <a:srgbClr val="0070C0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6" name="直線コネクタ 55">
            <a:extLst>
              <a:ext uri="{FF2B5EF4-FFF2-40B4-BE49-F238E27FC236}">
                <a16:creationId xmlns:a16="http://schemas.microsoft.com/office/drawing/2014/main" id="{09D6E0A1-6CCB-503D-DE05-219766D2B622}"/>
              </a:ext>
            </a:extLst>
          </p:cNvPr>
          <p:cNvCxnSpPr/>
          <p:nvPr/>
        </p:nvCxnSpPr>
        <p:spPr>
          <a:xfrm>
            <a:off x="449361" y="5948377"/>
            <a:ext cx="643811" cy="0"/>
          </a:xfrm>
          <a:prstGeom prst="line">
            <a:avLst/>
          </a:prstGeom>
          <a:ln w="38100">
            <a:solidFill>
              <a:srgbClr val="0070C0"/>
            </a:solidFill>
            <a:prstDash val="sysDash"/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57" name="直線コネクタ 56">
            <a:extLst>
              <a:ext uri="{FF2B5EF4-FFF2-40B4-BE49-F238E27FC236}">
                <a16:creationId xmlns:a16="http://schemas.microsoft.com/office/drawing/2014/main" id="{477D25F9-438B-7055-0E6F-EC79A39D8C27}"/>
              </a:ext>
            </a:extLst>
          </p:cNvPr>
          <p:cNvCxnSpPr/>
          <p:nvPr/>
        </p:nvCxnSpPr>
        <p:spPr>
          <a:xfrm>
            <a:off x="425506" y="6290278"/>
            <a:ext cx="643811" cy="0"/>
          </a:xfrm>
          <a:prstGeom prst="line">
            <a:avLst/>
          </a:prstGeom>
          <a:ln w="38100">
            <a:solidFill>
              <a:schemeClr val="tx1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58" name="テキスト ボックス 57">
            <a:extLst>
              <a:ext uri="{FF2B5EF4-FFF2-40B4-BE49-F238E27FC236}">
                <a16:creationId xmlns:a16="http://schemas.microsoft.com/office/drawing/2014/main" id="{1EC8972B-9EEB-E8DA-D65C-EEB169965E04}"/>
              </a:ext>
            </a:extLst>
          </p:cNvPr>
          <p:cNvSpPr txBox="1"/>
          <p:nvPr/>
        </p:nvSpPr>
        <p:spPr>
          <a:xfrm>
            <a:off x="6738131" y="894408"/>
            <a:ext cx="2185214" cy="83099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sz="1200" dirty="0"/>
              <a:t>※</a:t>
            </a:r>
            <a:r>
              <a:rPr kumimoji="1" lang="ja-JP" altLang="en-US" sz="1200" dirty="0"/>
              <a:t>本記載例は一例です。</a:t>
            </a:r>
            <a:endParaRPr kumimoji="1" lang="en-US" altLang="ja-JP" sz="1200" dirty="0"/>
          </a:p>
          <a:p>
            <a:r>
              <a:rPr kumimoji="1" lang="ja-JP" altLang="en-US" sz="1200" dirty="0"/>
              <a:t>　実際の導入設備システムに</a:t>
            </a:r>
            <a:endParaRPr kumimoji="1" lang="en-US" altLang="ja-JP" sz="1200" dirty="0"/>
          </a:p>
          <a:p>
            <a:r>
              <a:rPr kumimoji="1" lang="ja-JP" altLang="en-US" sz="1200" dirty="0"/>
              <a:t>　基づいて判りやすく作成</a:t>
            </a:r>
            <a:endParaRPr kumimoji="1" lang="en-US" altLang="ja-JP" sz="1200" dirty="0"/>
          </a:p>
          <a:p>
            <a:r>
              <a:rPr kumimoji="1" lang="ja-JP" altLang="en-US" sz="1200" dirty="0"/>
              <a:t>　してください。</a:t>
            </a:r>
            <a:endParaRPr kumimoji="1" lang="en-US" altLang="ja-JP" sz="1200" dirty="0"/>
          </a:p>
        </p:txBody>
      </p:sp>
      <p:sp>
        <p:nvSpPr>
          <p:cNvPr id="7" name="正方形/長方形 6">
            <a:extLst>
              <a:ext uri="{FF2B5EF4-FFF2-40B4-BE49-F238E27FC236}">
                <a16:creationId xmlns:a16="http://schemas.microsoft.com/office/drawing/2014/main" id="{DAB196BD-8EF2-405B-FC71-6D432F6417D3}"/>
              </a:ext>
            </a:extLst>
          </p:cNvPr>
          <p:cNvSpPr/>
          <p:nvPr/>
        </p:nvSpPr>
        <p:spPr>
          <a:xfrm>
            <a:off x="4548077" y="3921211"/>
            <a:ext cx="2515772" cy="105156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headEnd type="none"/>
            <a:tailEnd type="none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パワーコンディショナ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sz="1600" dirty="0">
                <a:solidFill>
                  <a:schemeClr val="tx1"/>
                </a:solidFill>
                <a:latin typeface="+mj-lt"/>
              </a:rPr>
              <a:t>（太陽光・蓄電池共用）</a:t>
            </a:r>
          </a:p>
        </p:txBody>
      </p:sp>
      <p:sp>
        <p:nvSpPr>
          <p:cNvPr id="10" name="正方形/長方形 9">
            <a:extLst>
              <a:ext uri="{FF2B5EF4-FFF2-40B4-BE49-F238E27FC236}">
                <a16:creationId xmlns:a16="http://schemas.microsoft.com/office/drawing/2014/main" id="{43E95A1A-17E0-F246-DC70-9648F033153F}"/>
              </a:ext>
            </a:extLst>
          </p:cNvPr>
          <p:cNvSpPr/>
          <p:nvPr/>
        </p:nvSpPr>
        <p:spPr>
          <a:xfrm>
            <a:off x="5103474" y="5546097"/>
            <a:ext cx="1718743" cy="731520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蓄電池</a:t>
            </a:r>
            <a:endParaRPr kumimoji="1" lang="en-US" altLang="ja-JP" dirty="0">
              <a:solidFill>
                <a:schemeClr val="tx1"/>
              </a:solidFill>
              <a:latin typeface="+mj-lt"/>
            </a:endParaRPr>
          </a:p>
          <a:p>
            <a:pPr algn="ctr"/>
            <a:r>
              <a:rPr kumimoji="1" lang="ja-JP" altLang="en-US" dirty="0">
                <a:solidFill>
                  <a:schemeClr val="tx1"/>
                </a:solidFill>
                <a:latin typeface="+mj-lt"/>
              </a:rPr>
              <a:t>ユニット</a:t>
            </a:r>
          </a:p>
        </p:txBody>
      </p:sp>
    </p:spTree>
    <p:extLst>
      <p:ext uri="{BB962C8B-B14F-4D97-AF65-F5344CB8AC3E}">
        <p14:creationId xmlns:p14="http://schemas.microsoft.com/office/powerpoint/2010/main" val="239059093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テーマ">
  <a:themeElements>
    <a:clrScheme name="Office テーマ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ユーザー定義 2">
      <a:majorFont>
        <a:latin typeface="Arial"/>
        <a:ea typeface="ＭＳ ゴシック"/>
        <a:cs typeface=""/>
      </a:majorFont>
      <a:minorFont>
        <a:latin typeface="Arial"/>
        <a:ea typeface="ＭＳ ゴシック"/>
        <a:cs typeface="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プレゼンテーション1" id="{B90D0A26-21F3-4710-AA2F-D755AEDBE841}" vid="{DF0DC886-1950-419B-B0A6-07AB7DE79260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blank</Template>
  <TotalTime>0</TotalTime>
  <Words>123</Words>
  <Application>Microsoft Office PowerPoint</Application>
  <PresentationFormat>画面に合わせる (4:3)</PresentationFormat>
  <Paragraphs>45</Paragraphs>
  <Slides>2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1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4" baseType="lpstr">
      <vt:lpstr>Arial</vt:lpstr>
      <vt:lpstr>Office テーマ</vt:lpstr>
      <vt:lpstr>PowerPoint プレゼンテーション</vt:lpstr>
      <vt:lpstr>PowerPoint プレゼンテーション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2026-04-22T04:18:01Z</dcterms:created>
  <dcterms:modified xsi:type="dcterms:W3CDTF">2026-04-22T04:18:07Z</dcterms:modified>
</cp:coreProperties>
</file>