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6" r:id="rId6"/>
    <p:sldId id="258" r:id="rId7"/>
    <p:sldId id="260" r:id="rId8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樋口 浩明" initials="樋口" lastIdx="1" clrIdx="0">
    <p:extLst>
      <p:ext uri="{19B8F6BF-5375-455C-9EA6-DF929625EA0E}">
        <p15:presenceInfo xmlns:p15="http://schemas.microsoft.com/office/powerpoint/2012/main" userId="S-1-5-21-1990332444-2542180759-65917584-21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9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193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089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228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5238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741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261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793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365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211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5120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231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　（参考例１）</a:t>
            </a:r>
          </a:p>
        </p:txBody>
      </p:sp>
      <p:pic>
        <p:nvPicPr>
          <p:cNvPr id="5" name="図 4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791EC3AF-B9F3-E2B8-8F34-48C6A2D73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84" y="1090568"/>
            <a:ext cx="6862196" cy="5108896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5FDF789-27AC-081F-AD8D-1363AD673228}"/>
              </a:ext>
            </a:extLst>
          </p:cNvPr>
          <p:cNvSpPr/>
          <p:nvPr/>
        </p:nvSpPr>
        <p:spPr>
          <a:xfrm>
            <a:off x="2147582" y="849827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87FA7F9-7D22-F23B-78E3-0AD32B0C46AE}"/>
              </a:ext>
            </a:extLst>
          </p:cNvPr>
          <p:cNvSpPr/>
          <p:nvPr/>
        </p:nvSpPr>
        <p:spPr>
          <a:xfrm>
            <a:off x="5440261" y="1384183"/>
            <a:ext cx="1296099" cy="1384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</a:rPr>
              <a:t>地域</a:t>
            </a:r>
            <a:endParaRPr kumimoji="1" lang="en-US" altLang="ja-JP" sz="16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1600" dirty="0">
                <a:solidFill>
                  <a:schemeClr val="tx1"/>
                </a:solidFill>
              </a:rPr>
              <a:t>新電力会社</a:t>
            </a: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777852B9-F13F-D291-1A5C-02BB0A45855B}"/>
              </a:ext>
            </a:extLst>
          </p:cNvPr>
          <p:cNvSpPr/>
          <p:nvPr/>
        </p:nvSpPr>
        <p:spPr>
          <a:xfrm>
            <a:off x="6816055" y="1680337"/>
            <a:ext cx="484103" cy="31624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矢印: 左 8">
            <a:extLst>
              <a:ext uri="{FF2B5EF4-FFF2-40B4-BE49-F238E27FC236}">
                <a16:creationId xmlns:a16="http://schemas.microsoft.com/office/drawing/2014/main" id="{42157A7C-BCDE-4DCF-4FFB-E875118DCEB0}"/>
              </a:ext>
            </a:extLst>
          </p:cNvPr>
          <p:cNvSpPr/>
          <p:nvPr/>
        </p:nvSpPr>
        <p:spPr>
          <a:xfrm>
            <a:off x="6816056" y="2049535"/>
            <a:ext cx="484101" cy="31624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E25DC22-3D11-2029-57FD-BF8D141B1D66}"/>
              </a:ext>
            </a:extLst>
          </p:cNvPr>
          <p:cNvSpPr/>
          <p:nvPr/>
        </p:nvSpPr>
        <p:spPr>
          <a:xfrm>
            <a:off x="7379855" y="1384182"/>
            <a:ext cx="1403927" cy="13841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電力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需要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施設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endParaRPr kumimoji="1" lang="en-US" altLang="ja-JP" sz="11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1200" dirty="0">
                <a:solidFill>
                  <a:schemeClr val="tx1"/>
                </a:solidFill>
              </a:rPr>
              <a:t>（共同事業者）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318D4B3-552D-1E48-1FB7-D0D1A51FFC4C}"/>
              </a:ext>
            </a:extLst>
          </p:cNvPr>
          <p:cNvSpPr/>
          <p:nvPr/>
        </p:nvSpPr>
        <p:spPr>
          <a:xfrm>
            <a:off x="6816056" y="1247367"/>
            <a:ext cx="499144" cy="442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>
                <a:solidFill>
                  <a:schemeClr val="tx1"/>
                </a:solidFill>
              </a:rPr>
              <a:t>売電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541F83C-3E1B-5AF4-88B7-2E07868FA7B1}"/>
              </a:ext>
            </a:extLst>
          </p:cNvPr>
          <p:cNvSpPr/>
          <p:nvPr/>
        </p:nvSpPr>
        <p:spPr>
          <a:xfrm>
            <a:off x="6801015" y="2388209"/>
            <a:ext cx="499144" cy="442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>
                <a:solidFill>
                  <a:schemeClr val="tx1"/>
                </a:solidFill>
              </a:rPr>
              <a:t>収益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36D3A27-7D74-F39E-CEE8-4176EE014485}"/>
              </a:ext>
            </a:extLst>
          </p:cNvPr>
          <p:cNvSpPr/>
          <p:nvPr/>
        </p:nvSpPr>
        <p:spPr>
          <a:xfrm>
            <a:off x="1377787" y="1764227"/>
            <a:ext cx="2493818" cy="3971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代表事業者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40A1A65-800C-5001-795E-91E67EF04D28}"/>
              </a:ext>
            </a:extLst>
          </p:cNvPr>
          <p:cNvSpPr/>
          <p:nvPr/>
        </p:nvSpPr>
        <p:spPr>
          <a:xfrm>
            <a:off x="1015068" y="6107185"/>
            <a:ext cx="3145871" cy="4171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　事　会　社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矢印: 上 2">
            <a:extLst>
              <a:ext uri="{FF2B5EF4-FFF2-40B4-BE49-F238E27FC236}">
                <a16:creationId xmlns:a16="http://schemas.microsoft.com/office/drawing/2014/main" id="{F4E637A8-7B60-066B-819A-D930B0A1AFC5}"/>
              </a:ext>
            </a:extLst>
          </p:cNvPr>
          <p:cNvSpPr/>
          <p:nvPr/>
        </p:nvSpPr>
        <p:spPr>
          <a:xfrm>
            <a:off x="2147582" y="5461718"/>
            <a:ext cx="226924" cy="49660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下 13">
            <a:extLst>
              <a:ext uri="{FF2B5EF4-FFF2-40B4-BE49-F238E27FC236}">
                <a16:creationId xmlns:a16="http://schemas.microsoft.com/office/drawing/2014/main" id="{ECA40388-A2A0-5E4D-E77B-DA34795B2D96}"/>
              </a:ext>
            </a:extLst>
          </p:cNvPr>
          <p:cNvSpPr/>
          <p:nvPr/>
        </p:nvSpPr>
        <p:spPr>
          <a:xfrm flipH="1">
            <a:off x="2579614" y="5469623"/>
            <a:ext cx="226924" cy="49660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DCFB763-F23E-3D6B-CA77-AFF95E0A35E8}"/>
              </a:ext>
            </a:extLst>
          </p:cNvPr>
          <p:cNvSpPr/>
          <p:nvPr/>
        </p:nvSpPr>
        <p:spPr>
          <a:xfrm>
            <a:off x="1015068" y="5545123"/>
            <a:ext cx="1023457" cy="3187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>
                <a:solidFill>
                  <a:schemeClr val="tx1"/>
                </a:solidFill>
              </a:rPr>
              <a:t>設備の設置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77595FF-5BB1-1152-36A5-3EBF9D352D50}"/>
              </a:ext>
            </a:extLst>
          </p:cNvPr>
          <p:cNvSpPr/>
          <p:nvPr/>
        </p:nvSpPr>
        <p:spPr>
          <a:xfrm>
            <a:off x="2806538" y="5461717"/>
            <a:ext cx="1455069" cy="4171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>
                <a:solidFill>
                  <a:schemeClr val="tx1"/>
                </a:solidFill>
              </a:rPr>
              <a:t>発注・検収・支払</a:t>
            </a:r>
          </a:p>
        </p:txBody>
      </p:sp>
    </p:spTree>
    <p:extLst>
      <p:ext uri="{BB962C8B-B14F-4D97-AF65-F5344CB8AC3E}">
        <p14:creationId xmlns:p14="http://schemas.microsoft.com/office/powerpoint/2010/main" val="1905838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　（参考例２）</a:t>
            </a: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E2EC52B5-2B41-B568-A582-87D74A173536}"/>
              </a:ext>
            </a:extLst>
          </p:cNvPr>
          <p:cNvCxnSpPr>
            <a:cxnSpLocks/>
          </p:cNvCxnSpPr>
          <p:nvPr/>
        </p:nvCxnSpPr>
        <p:spPr>
          <a:xfrm flipV="1">
            <a:off x="4644008" y="4507354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31EB234-1EBF-D85F-9A00-9A14AC7D6DB2}"/>
              </a:ext>
            </a:extLst>
          </p:cNvPr>
          <p:cNvCxnSpPr>
            <a:cxnSpLocks/>
          </p:cNvCxnSpPr>
          <p:nvPr/>
        </p:nvCxnSpPr>
        <p:spPr>
          <a:xfrm>
            <a:off x="4153398" y="4511305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D7BBA5C-2AD6-85C6-FFC7-677A4A4D1FAB}"/>
              </a:ext>
            </a:extLst>
          </p:cNvPr>
          <p:cNvSpPr txBox="1"/>
          <p:nvPr/>
        </p:nvSpPr>
        <p:spPr>
          <a:xfrm>
            <a:off x="2482507" y="4633391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6125BA3-0787-9758-9048-6F219183EAE0}"/>
              </a:ext>
            </a:extLst>
          </p:cNvPr>
          <p:cNvSpPr txBox="1"/>
          <p:nvPr/>
        </p:nvSpPr>
        <p:spPr>
          <a:xfrm>
            <a:off x="4679099" y="4622100"/>
            <a:ext cx="32682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設備の設置</a:t>
            </a:r>
            <a:endParaRPr lang="en-US" altLang="ja-JP" sz="14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A849E51-5B48-2AAF-EF72-194CC2B36E3F}"/>
              </a:ext>
            </a:extLst>
          </p:cNvPr>
          <p:cNvSpPr/>
          <p:nvPr/>
        </p:nvSpPr>
        <p:spPr>
          <a:xfrm>
            <a:off x="3154430" y="1513493"/>
            <a:ext cx="2475100" cy="9032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</a:rPr>
              <a:t>株式会社</a:t>
            </a:r>
            <a:r>
              <a:rPr lang="ja-JP" altLang="en-US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▲▲</a:t>
            </a:r>
            <a:endParaRPr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【</a:t>
            </a:r>
            <a:r>
              <a:rPr kumimoji="1" lang="ja-JP" altLang="en-US" dirty="0">
                <a:solidFill>
                  <a:schemeClr val="tx1"/>
                </a:solidFill>
              </a:rPr>
              <a:t>需要家</a:t>
            </a:r>
            <a:r>
              <a:rPr kumimoji="1" lang="en-US" altLang="ja-JP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sz="1800" dirty="0">
                <a:solidFill>
                  <a:schemeClr val="tx1"/>
                </a:solidFill>
              </a:rPr>
              <a:t>共同事業者</a:t>
            </a:r>
          </a:p>
        </p:txBody>
      </p:sp>
      <p:sp>
        <p:nvSpPr>
          <p:cNvPr id="10" name="角丸四角形 11">
            <a:extLst>
              <a:ext uri="{FF2B5EF4-FFF2-40B4-BE49-F238E27FC236}">
                <a16:creationId xmlns:a16="http://schemas.microsoft.com/office/drawing/2014/main" id="{B1966A7C-94F0-9FDD-A958-2CA92337C9C4}"/>
              </a:ext>
            </a:extLst>
          </p:cNvPr>
          <p:cNvSpPr/>
          <p:nvPr/>
        </p:nvSpPr>
        <p:spPr>
          <a:xfrm>
            <a:off x="2339752" y="3157916"/>
            <a:ext cx="4023620" cy="1279196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8477F24-DC12-844A-98DE-87A1F7F26A80}"/>
              </a:ext>
            </a:extLst>
          </p:cNvPr>
          <p:cNvSpPr/>
          <p:nvPr/>
        </p:nvSpPr>
        <p:spPr>
          <a:xfrm>
            <a:off x="3410766" y="5120177"/>
            <a:ext cx="2094403" cy="9731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◎◎</a:t>
            </a:r>
            <a:r>
              <a:rPr lang="ja-JP" altLang="en-US" dirty="0">
                <a:solidFill>
                  <a:schemeClr val="tx1"/>
                </a:solidFill>
              </a:rPr>
              <a:t>株式会社</a:t>
            </a:r>
            <a:br>
              <a:rPr lang="en-US" altLang="ja-JP" dirty="0">
                <a:solidFill>
                  <a:schemeClr val="tx1"/>
                </a:solidFill>
                <a:latin typeface="+mj-ea"/>
              </a:rPr>
            </a:br>
            <a:r>
              <a:rPr lang="en-US" altLang="ja-JP" dirty="0">
                <a:solidFill>
                  <a:schemeClr val="tx1"/>
                </a:solidFill>
              </a:rPr>
              <a:t>【</a:t>
            </a:r>
            <a:r>
              <a:rPr lang="ja-JP" altLang="en-US" dirty="0">
                <a:solidFill>
                  <a:schemeClr val="tx1"/>
                </a:solidFill>
              </a:rPr>
              <a:t>工事会社</a:t>
            </a:r>
            <a:r>
              <a:rPr kumimoji="1" lang="en-US" altLang="ja-JP" dirty="0">
                <a:solidFill>
                  <a:schemeClr val="tx1"/>
                </a:solidFill>
              </a:rPr>
              <a:t>】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000E20-B20B-B597-B5B1-74DE93648BD1}"/>
              </a:ext>
            </a:extLst>
          </p:cNvPr>
          <p:cNvSpPr/>
          <p:nvPr/>
        </p:nvSpPr>
        <p:spPr>
          <a:xfrm>
            <a:off x="2492856" y="3281486"/>
            <a:ext cx="3717412" cy="99908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</a:rPr>
              <a:t>株式会社</a:t>
            </a:r>
            <a:r>
              <a:rPr lang="ja-JP" altLang="en-US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●●</a:t>
            </a:r>
            <a:endParaRPr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【</a:t>
            </a:r>
            <a:r>
              <a:rPr kumimoji="1" lang="ja-JP" altLang="en-US" dirty="0">
                <a:solidFill>
                  <a:schemeClr val="tx1"/>
                </a:solidFill>
              </a:rPr>
              <a:t>施設の所有者／設備の所有者</a:t>
            </a:r>
            <a:r>
              <a:rPr kumimoji="1" lang="en-US" altLang="ja-JP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代表申請者</a:t>
            </a:r>
            <a:r>
              <a:rPr kumimoji="1" lang="ja-JP" altLang="en-US" sz="1800" dirty="0">
                <a:solidFill>
                  <a:srgbClr val="FF0000"/>
                </a:solidFill>
              </a:rPr>
              <a:t>（代表事業者）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3" name="角丸四角形 6">
            <a:extLst>
              <a:ext uri="{FF2B5EF4-FFF2-40B4-BE49-F238E27FC236}">
                <a16:creationId xmlns:a16="http://schemas.microsoft.com/office/drawing/2014/main" id="{073B00BE-23F3-3470-3569-41E2E802F344}"/>
              </a:ext>
            </a:extLst>
          </p:cNvPr>
          <p:cNvSpPr/>
          <p:nvPr/>
        </p:nvSpPr>
        <p:spPr>
          <a:xfrm>
            <a:off x="2915816" y="1426890"/>
            <a:ext cx="2853289" cy="1076444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1889BFEB-35C2-8854-D1E3-AC2BA24E713B}"/>
              </a:ext>
            </a:extLst>
          </p:cNvPr>
          <p:cNvCxnSpPr>
            <a:cxnSpLocks/>
          </p:cNvCxnSpPr>
          <p:nvPr/>
        </p:nvCxnSpPr>
        <p:spPr>
          <a:xfrm flipV="1">
            <a:off x="4320885" y="2568493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D1C58B7-39BF-E8B8-AECE-1B1BEAA90E47}"/>
              </a:ext>
            </a:extLst>
          </p:cNvPr>
          <p:cNvSpPr txBox="1"/>
          <p:nvPr/>
        </p:nvSpPr>
        <p:spPr>
          <a:xfrm>
            <a:off x="4355976" y="2683239"/>
            <a:ext cx="403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設備の使用（無償）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236941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　（参考例３）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5082670-266C-82C5-AB94-7CB451111F27}"/>
              </a:ext>
            </a:extLst>
          </p:cNvPr>
          <p:cNvSpPr/>
          <p:nvPr/>
        </p:nvSpPr>
        <p:spPr>
          <a:xfrm>
            <a:off x="2936759" y="3652642"/>
            <a:ext cx="3130819" cy="8640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+mj-ea"/>
              </a:rPr>
              <a:t>株式会社●●　</a:t>
            </a:r>
            <a:br>
              <a:rPr lang="en-US" altLang="ja-JP" sz="1600" dirty="0">
                <a:solidFill>
                  <a:schemeClr val="tx1"/>
                </a:solidFill>
                <a:latin typeface="+mj-ea"/>
              </a:rPr>
            </a:br>
            <a:r>
              <a:rPr lang="en-US" altLang="ja-JP" sz="1600" dirty="0">
                <a:solidFill>
                  <a:schemeClr val="tx1"/>
                </a:solidFill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</a:rPr>
              <a:t>設備の所有者／</a:t>
            </a:r>
            <a:r>
              <a:rPr lang="en-US" altLang="ja-JP" sz="1600" dirty="0">
                <a:solidFill>
                  <a:schemeClr val="tx1"/>
                </a:solidFill>
                <a:latin typeface="+mj-ea"/>
              </a:rPr>
              <a:t> PPA</a:t>
            </a:r>
            <a:r>
              <a:rPr lang="ja-JP" altLang="en-US" sz="1600" dirty="0">
                <a:solidFill>
                  <a:schemeClr val="tx1"/>
                </a:solidFill>
                <a:latin typeface="+mj-ea"/>
              </a:rPr>
              <a:t>事業者</a:t>
            </a:r>
            <a:r>
              <a:rPr lang="en-US" altLang="ja-JP" sz="1600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FF0000"/>
                </a:solidFill>
              </a:rPr>
              <a:t>代表申請者（代表事業者）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67757B6-7C76-8D37-7154-7D5D965A8DC3}"/>
              </a:ext>
            </a:extLst>
          </p:cNvPr>
          <p:cNvSpPr/>
          <p:nvPr/>
        </p:nvSpPr>
        <p:spPr>
          <a:xfrm>
            <a:off x="3085576" y="1653407"/>
            <a:ext cx="2843988" cy="8640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</a:rPr>
              <a:t>株式会社</a:t>
            </a:r>
            <a:r>
              <a:rPr lang="ja-JP" altLang="en-US" sz="1600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▲▲</a:t>
            </a:r>
            <a:endParaRPr kumimoji="1" lang="en-US" altLang="ja-JP" sz="16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【</a:t>
            </a:r>
            <a:r>
              <a:rPr kumimoji="1" lang="ja-JP" altLang="en-US" sz="1600" dirty="0">
                <a:solidFill>
                  <a:schemeClr val="tx1"/>
                </a:solidFill>
              </a:rPr>
              <a:t>施設の所有者／需要家</a:t>
            </a:r>
            <a:r>
              <a:rPr kumimoji="1" lang="en-US" altLang="ja-JP" sz="1600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002060"/>
                </a:solidFill>
              </a:rPr>
              <a:t>共同事業者</a:t>
            </a: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B2D92635-F0A7-1DCA-322F-AE7B0699C0BC}"/>
              </a:ext>
            </a:extLst>
          </p:cNvPr>
          <p:cNvCxnSpPr>
            <a:cxnSpLocks/>
          </p:cNvCxnSpPr>
          <p:nvPr/>
        </p:nvCxnSpPr>
        <p:spPr>
          <a:xfrm flipV="1">
            <a:off x="4709468" y="2653695"/>
            <a:ext cx="0" cy="828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D27063FE-0CA4-C6C9-62C2-9BE5CB496235}"/>
              </a:ext>
            </a:extLst>
          </p:cNvPr>
          <p:cNvCxnSpPr>
            <a:cxnSpLocks/>
          </p:cNvCxnSpPr>
          <p:nvPr/>
        </p:nvCxnSpPr>
        <p:spPr>
          <a:xfrm>
            <a:off x="4192037" y="2627775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8ADC90D-0AE8-ECAA-2CA1-1224FC084D00}"/>
              </a:ext>
            </a:extLst>
          </p:cNvPr>
          <p:cNvSpPr txBox="1"/>
          <p:nvPr/>
        </p:nvSpPr>
        <p:spPr>
          <a:xfrm>
            <a:off x="2385674" y="2876108"/>
            <a:ext cx="1806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サービス料金の</a:t>
            </a:r>
            <a:r>
              <a:rPr kumimoji="1" lang="ja-JP" altLang="en-US" sz="1400" dirty="0"/>
              <a:t>支払</a:t>
            </a:r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653DF2EF-4718-6813-B585-3733262B4066}"/>
              </a:ext>
            </a:extLst>
          </p:cNvPr>
          <p:cNvCxnSpPr>
            <a:cxnSpLocks/>
          </p:cNvCxnSpPr>
          <p:nvPr/>
        </p:nvCxnSpPr>
        <p:spPr>
          <a:xfrm flipV="1">
            <a:off x="4694474" y="4625526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8A67D3AF-237A-30F8-7BC4-CCCFAF9A1C71}"/>
              </a:ext>
            </a:extLst>
          </p:cNvPr>
          <p:cNvCxnSpPr>
            <a:cxnSpLocks/>
          </p:cNvCxnSpPr>
          <p:nvPr/>
        </p:nvCxnSpPr>
        <p:spPr>
          <a:xfrm>
            <a:off x="4281189" y="4644690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20C2636-3576-01AC-A809-8B5D8AF5B25A}"/>
              </a:ext>
            </a:extLst>
          </p:cNvPr>
          <p:cNvGrpSpPr/>
          <p:nvPr/>
        </p:nvGrpSpPr>
        <p:grpSpPr>
          <a:xfrm>
            <a:off x="5997016" y="2013333"/>
            <a:ext cx="897922" cy="2031364"/>
            <a:chOff x="7092280" y="1899992"/>
            <a:chExt cx="648072" cy="1889048"/>
          </a:xfrm>
        </p:grpSpPr>
        <p:cxnSp>
          <p:nvCxnSpPr>
            <p:cNvPr id="25" name="直線矢印コネクタ 24">
              <a:extLst>
                <a:ext uri="{FF2B5EF4-FFF2-40B4-BE49-F238E27FC236}">
                  <a16:creationId xmlns:a16="http://schemas.microsoft.com/office/drawing/2014/main" id="{A62BA818-4C48-5FC6-2474-00E45E6FE253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線コネクタ 25">
              <a:extLst>
                <a:ext uri="{FF2B5EF4-FFF2-40B4-BE49-F238E27FC236}">
                  <a16:creationId xmlns:a16="http://schemas.microsoft.com/office/drawing/2014/main" id="{1AD5A26E-7CFB-8C99-71A5-58F7A4FC303B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線コネクタ 26">
              <a:extLst>
                <a:ext uri="{FF2B5EF4-FFF2-40B4-BE49-F238E27FC236}">
                  <a16:creationId xmlns:a16="http://schemas.microsoft.com/office/drawing/2014/main" id="{49CF274D-1B60-B542-5030-BF6EED5A0CE7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B53E45C-B696-6E0D-66C7-602D09E48D7F}"/>
              </a:ext>
            </a:extLst>
          </p:cNvPr>
          <p:cNvSpPr txBox="1"/>
          <p:nvPr/>
        </p:nvSpPr>
        <p:spPr>
          <a:xfrm>
            <a:off x="6890013" y="2148099"/>
            <a:ext cx="2253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/>
              <a:t>設備譲渡</a:t>
            </a:r>
            <a:endParaRPr lang="en-US" altLang="ja-JP" sz="1400" dirty="0"/>
          </a:p>
          <a:p>
            <a:r>
              <a:rPr lang="ja-JP" altLang="en-US" sz="1400" dirty="0"/>
              <a:t>（</a:t>
            </a:r>
            <a:r>
              <a:rPr lang="en-US" altLang="ja-JP" sz="1400" dirty="0"/>
              <a:t>PPA</a:t>
            </a:r>
            <a:r>
              <a:rPr lang="ja-JP" altLang="en-US" sz="1400" dirty="0"/>
              <a:t>契約期間満了後）</a:t>
            </a:r>
            <a:endParaRPr lang="en-US" altLang="ja-JP" sz="1400" dirty="0"/>
          </a:p>
        </p:txBody>
      </p:sp>
      <p:sp>
        <p:nvSpPr>
          <p:cNvPr id="29" name="角丸四角形 6">
            <a:extLst>
              <a:ext uri="{FF2B5EF4-FFF2-40B4-BE49-F238E27FC236}">
                <a16:creationId xmlns:a16="http://schemas.microsoft.com/office/drawing/2014/main" id="{73C06048-D761-013C-BAA3-F016EA442C21}"/>
              </a:ext>
            </a:extLst>
          </p:cNvPr>
          <p:cNvSpPr/>
          <p:nvPr/>
        </p:nvSpPr>
        <p:spPr>
          <a:xfrm>
            <a:off x="2833227" y="3490389"/>
            <a:ext cx="3324114" cy="115429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1" name="角丸四角形 6">
            <a:extLst>
              <a:ext uri="{FF2B5EF4-FFF2-40B4-BE49-F238E27FC236}">
                <a16:creationId xmlns:a16="http://schemas.microsoft.com/office/drawing/2014/main" id="{1ABB4CF6-6335-5FAC-FE40-ABEEF0117678}"/>
              </a:ext>
            </a:extLst>
          </p:cNvPr>
          <p:cNvSpPr/>
          <p:nvPr/>
        </p:nvSpPr>
        <p:spPr>
          <a:xfrm>
            <a:off x="2977237" y="1551331"/>
            <a:ext cx="3019775" cy="1076444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44560E3-45CA-024D-83BD-3678A03442A0}"/>
              </a:ext>
            </a:extLst>
          </p:cNvPr>
          <p:cNvSpPr/>
          <p:nvPr/>
        </p:nvSpPr>
        <p:spPr>
          <a:xfrm>
            <a:off x="3625310" y="5515148"/>
            <a:ext cx="1893380" cy="88326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solidFill>
                  <a:schemeClr val="tx1"/>
                </a:solidFill>
              </a:rPr>
              <a:t>株式会社</a:t>
            </a:r>
            <a:br>
              <a:rPr lang="en-US" altLang="ja-JP" sz="1600" dirty="0">
                <a:solidFill>
                  <a:schemeClr val="tx1"/>
                </a:solidFill>
                <a:latin typeface="+mj-ea"/>
              </a:rPr>
            </a:br>
            <a:r>
              <a:rPr lang="en-US" altLang="ja-JP" sz="1600" dirty="0">
                <a:solidFill>
                  <a:schemeClr val="tx1"/>
                </a:solidFill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</a:rPr>
              <a:t>工事会社</a:t>
            </a:r>
            <a:r>
              <a:rPr kumimoji="1" lang="en-US" altLang="ja-JP" sz="1600" dirty="0">
                <a:solidFill>
                  <a:schemeClr val="tx1"/>
                </a:solidFill>
              </a:rPr>
              <a:t>】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BC4CCCE6-DFC4-F588-7DFF-5AE25F589763}"/>
              </a:ext>
            </a:extLst>
          </p:cNvPr>
          <p:cNvSpPr txBox="1"/>
          <p:nvPr/>
        </p:nvSpPr>
        <p:spPr>
          <a:xfrm>
            <a:off x="2617202" y="4919766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161BA1C9-645C-D65A-DE6E-12D8894A81CD}"/>
              </a:ext>
            </a:extLst>
          </p:cNvPr>
          <p:cNvSpPr txBox="1"/>
          <p:nvPr/>
        </p:nvSpPr>
        <p:spPr>
          <a:xfrm>
            <a:off x="4730143" y="4874303"/>
            <a:ext cx="3431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需要地に設備・定置用蓄電池の設置</a:t>
            </a:r>
            <a:endParaRPr lang="en-US" altLang="ja-JP" sz="1400" dirty="0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0991BA8-093E-A8C9-2C4E-1928617AA6E2}"/>
              </a:ext>
            </a:extLst>
          </p:cNvPr>
          <p:cNvSpPr txBox="1"/>
          <p:nvPr/>
        </p:nvSpPr>
        <p:spPr>
          <a:xfrm>
            <a:off x="4746578" y="2806085"/>
            <a:ext cx="1932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711156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　（参考例４）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3877E70-8586-F060-3692-649D0EA05770}"/>
              </a:ext>
            </a:extLst>
          </p:cNvPr>
          <p:cNvSpPr/>
          <p:nvPr/>
        </p:nvSpPr>
        <p:spPr>
          <a:xfrm>
            <a:off x="2137747" y="3509969"/>
            <a:ext cx="3119154" cy="11521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リース事業者：</a:t>
            </a:r>
            <a:r>
              <a:rPr lang="ja-JP" altLang="en-US" sz="1600" dirty="0">
                <a:solidFill>
                  <a:schemeClr val="tx1"/>
                </a:solidFill>
                <a:latin typeface="+mj-ea"/>
              </a:rPr>
              <a:t>株式会社■■ 　</a:t>
            </a:r>
            <a:br>
              <a:rPr lang="en-US" altLang="ja-JP" sz="1600" dirty="0">
                <a:solidFill>
                  <a:schemeClr val="tx1"/>
                </a:solidFill>
                <a:latin typeface="+mj-ea"/>
              </a:rPr>
            </a:br>
            <a:r>
              <a:rPr lang="en-US" altLang="ja-JP" sz="1600" dirty="0">
                <a:solidFill>
                  <a:schemeClr val="tx1"/>
                </a:solidFill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</a:rPr>
              <a:t>設備の所有者</a:t>
            </a:r>
            <a:r>
              <a:rPr kumimoji="1" lang="en-US" altLang="ja-JP" sz="1600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FF0000"/>
                </a:solidFill>
              </a:rPr>
              <a:t>代表申請者（代表事業者）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E775B7B-A275-92CE-0A6A-A0DF69C4CB26}"/>
              </a:ext>
            </a:extLst>
          </p:cNvPr>
          <p:cNvSpPr/>
          <p:nvPr/>
        </p:nvSpPr>
        <p:spPr>
          <a:xfrm>
            <a:off x="2284001" y="1374648"/>
            <a:ext cx="2650494" cy="9506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</a:rPr>
              <a:t>株式会社</a:t>
            </a:r>
            <a:r>
              <a:rPr lang="ja-JP" altLang="en-US" sz="1600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▲▲</a:t>
            </a:r>
            <a:endParaRPr kumimoji="1" lang="en-US" altLang="ja-JP" sz="16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【</a:t>
            </a:r>
            <a:r>
              <a:rPr kumimoji="1" lang="ja-JP" altLang="en-US" sz="1600" dirty="0">
                <a:solidFill>
                  <a:schemeClr val="tx1"/>
                </a:solidFill>
              </a:rPr>
              <a:t>施設の所有者／需要家</a:t>
            </a:r>
            <a:r>
              <a:rPr kumimoji="1" lang="en-US" altLang="ja-JP" sz="1600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002060"/>
                </a:solidFill>
              </a:rPr>
              <a:t>共同事業者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1FA9986-01A7-9BC4-556D-C2374B4BDDBE}"/>
              </a:ext>
            </a:extLst>
          </p:cNvPr>
          <p:cNvSpPr/>
          <p:nvPr/>
        </p:nvSpPr>
        <p:spPr>
          <a:xfrm>
            <a:off x="2754753" y="5641107"/>
            <a:ext cx="1893380" cy="88326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solidFill>
                  <a:schemeClr val="tx1"/>
                </a:solidFill>
              </a:rPr>
              <a:t>株式会社</a:t>
            </a:r>
            <a:br>
              <a:rPr lang="en-US" altLang="ja-JP" sz="1600" dirty="0">
                <a:solidFill>
                  <a:schemeClr val="tx1"/>
                </a:solidFill>
                <a:latin typeface="+mj-ea"/>
              </a:rPr>
            </a:br>
            <a:r>
              <a:rPr lang="en-US" altLang="ja-JP" sz="1600" dirty="0">
                <a:solidFill>
                  <a:schemeClr val="tx1"/>
                </a:solidFill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</a:rPr>
              <a:t>工事会社</a:t>
            </a:r>
            <a:r>
              <a:rPr kumimoji="1" lang="en-US" altLang="ja-JP" sz="1600" dirty="0">
                <a:solidFill>
                  <a:schemeClr val="tx1"/>
                </a:solidFill>
              </a:rPr>
              <a:t>】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74E7EA2F-A073-81D0-DF00-43E67A1FA4DB}"/>
              </a:ext>
            </a:extLst>
          </p:cNvPr>
          <p:cNvCxnSpPr>
            <a:cxnSpLocks/>
          </p:cNvCxnSpPr>
          <p:nvPr/>
        </p:nvCxnSpPr>
        <p:spPr>
          <a:xfrm flipH="1" flipV="1">
            <a:off x="5231316" y="2023754"/>
            <a:ext cx="1883595" cy="11381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F23D2F29-3078-1F2A-8561-ABB1085C2C8C}"/>
              </a:ext>
            </a:extLst>
          </p:cNvPr>
          <p:cNvCxnSpPr>
            <a:cxnSpLocks/>
          </p:cNvCxnSpPr>
          <p:nvPr/>
        </p:nvCxnSpPr>
        <p:spPr>
          <a:xfrm>
            <a:off x="3346376" y="2458316"/>
            <a:ext cx="0" cy="936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73C8529-41F3-5D97-B599-7E24B8E0DFB6}"/>
              </a:ext>
            </a:extLst>
          </p:cNvPr>
          <p:cNvSpPr txBox="1"/>
          <p:nvPr/>
        </p:nvSpPr>
        <p:spPr>
          <a:xfrm>
            <a:off x="1774730" y="2800842"/>
            <a:ext cx="1676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リース料金の</a:t>
            </a:r>
            <a:r>
              <a:rPr kumimoji="1" lang="ja-JP" altLang="en-US" sz="1400" dirty="0"/>
              <a:t>支払</a:t>
            </a: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5A25A423-5731-1CF1-04B6-53997071079A}"/>
              </a:ext>
            </a:extLst>
          </p:cNvPr>
          <p:cNvCxnSpPr>
            <a:cxnSpLocks/>
          </p:cNvCxnSpPr>
          <p:nvPr/>
        </p:nvCxnSpPr>
        <p:spPr>
          <a:xfrm flipV="1">
            <a:off x="3786328" y="4719554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8041C221-BB9E-F4CA-40E4-8E681D1FA84D}"/>
              </a:ext>
            </a:extLst>
          </p:cNvPr>
          <p:cNvCxnSpPr>
            <a:cxnSpLocks/>
          </p:cNvCxnSpPr>
          <p:nvPr/>
        </p:nvCxnSpPr>
        <p:spPr>
          <a:xfrm>
            <a:off x="3344744" y="4719554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BC9FCE2-D0C7-9A25-67C7-939DD64B9E51}"/>
              </a:ext>
            </a:extLst>
          </p:cNvPr>
          <p:cNvSpPr txBox="1"/>
          <p:nvPr/>
        </p:nvSpPr>
        <p:spPr>
          <a:xfrm>
            <a:off x="3786328" y="4903386"/>
            <a:ext cx="1893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需要地に設備設置</a:t>
            </a:r>
            <a:endParaRPr lang="en-US" altLang="ja-JP" sz="1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67C939C-25E3-66BB-3A82-2FBC2A403316}"/>
              </a:ext>
            </a:extLst>
          </p:cNvPr>
          <p:cNvSpPr txBox="1"/>
          <p:nvPr/>
        </p:nvSpPr>
        <p:spPr>
          <a:xfrm>
            <a:off x="5605208" y="2738132"/>
            <a:ext cx="1074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保守管理</a:t>
            </a:r>
            <a:endParaRPr lang="en-US" altLang="ja-JP" sz="14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3BF828-914C-9269-AA52-C55B178898FD}"/>
              </a:ext>
            </a:extLst>
          </p:cNvPr>
          <p:cNvSpPr/>
          <p:nvPr/>
        </p:nvSpPr>
        <p:spPr>
          <a:xfrm>
            <a:off x="6427394" y="3250361"/>
            <a:ext cx="1765770" cy="9490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solidFill>
                  <a:schemeClr val="tx1"/>
                </a:solidFill>
              </a:rPr>
              <a:t>株式会社</a:t>
            </a:r>
            <a:r>
              <a:rPr kumimoji="1" lang="en-US" altLang="ja-JP" sz="1600" dirty="0">
                <a:solidFill>
                  <a:schemeClr val="tx1"/>
                </a:solidFill>
              </a:rPr>
              <a:t>【</a:t>
            </a:r>
            <a:r>
              <a:rPr kumimoji="1" lang="ja-JP" altLang="en-US" sz="1600" dirty="0">
                <a:solidFill>
                  <a:schemeClr val="tx1"/>
                </a:solidFill>
              </a:rPr>
              <a:t>保守管理</a:t>
            </a:r>
            <a:r>
              <a:rPr kumimoji="1" lang="en-US" altLang="ja-JP" sz="1600" dirty="0">
                <a:solidFill>
                  <a:schemeClr val="tx1"/>
                </a:solidFill>
              </a:rPr>
              <a:t>】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40D7C824-034E-55DD-C182-68291BA6FA63}"/>
              </a:ext>
            </a:extLst>
          </p:cNvPr>
          <p:cNvCxnSpPr>
            <a:cxnSpLocks/>
          </p:cNvCxnSpPr>
          <p:nvPr/>
        </p:nvCxnSpPr>
        <p:spPr>
          <a:xfrm>
            <a:off x="5300074" y="1748230"/>
            <a:ext cx="2133515" cy="13167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C5CBFE0-4E48-1D38-EAEF-7C456C00BA1B}"/>
              </a:ext>
            </a:extLst>
          </p:cNvPr>
          <p:cNvSpPr txBox="1"/>
          <p:nvPr/>
        </p:nvSpPr>
        <p:spPr>
          <a:xfrm>
            <a:off x="6173114" y="1947165"/>
            <a:ext cx="196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保守料金の支払</a:t>
            </a:r>
            <a:endParaRPr lang="en-US" altLang="ja-JP" sz="1400" dirty="0"/>
          </a:p>
        </p:txBody>
      </p: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32D74BD8-3EFD-3351-F9BA-3B393C4666A0}"/>
              </a:ext>
            </a:extLst>
          </p:cNvPr>
          <p:cNvCxnSpPr>
            <a:cxnSpLocks/>
          </p:cNvCxnSpPr>
          <p:nvPr/>
        </p:nvCxnSpPr>
        <p:spPr>
          <a:xfrm flipV="1">
            <a:off x="3718008" y="2490262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1103963-0734-CD7A-9B53-FA40C0EE8EA4}"/>
              </a:ext>
            </a:extLst>
          </p:cNvPr>
          <p:cNvSpPr txBox="1"/>
          <p:nvPr/>
        </p:nvSpPr>
        <p:spPr>
          <a:xfrm>
            <a:off x="3743738" y="2649717"/>
            <a:ext cx="1893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</a:t>
            </a:r>
            <a:endParaRPr lang="en-US" altLang="ja-JP" sz="1400" dirty="0"/>
          </a:p>
        </p:txBody>
      </p: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7651D438-10F7-B4FC-322D-B005D6F15166}"/>
              </a:ext>
            </a:extLst>
          </p:cNvPr>
          <p:cNvGrpSpPr/>
          <p:nvPr/>
        </p:nvGrpSpPr>
        <p:grpSpPr>
          <a:xfrm flipH="1">
            <a:off x="1668666" y="1861354"/>
            <a:ext cx="485493" cy="2354368"/>
            <a:chOff x="7092280" y="1899992"/>
            <a:chExt cx="648072" cy="1889048"/>
          </a:xfrm>
        </p:grpSpPr>
        <p:cxnSp>
          <p:nvCxnSpPr>
            <p:cNvPr id="19" name="直線矢印コネクタ 18">
              <a:extLst>
                <a:ext uri="{FF2B5EF4-FFF2-40B4-BE49-F238E27FC236}">
                  <a16:creationId xmlns:a16="http://schemas.microsoft.com/office/drawing/2014/main" id="{D1FE55B6-489C-6EDF-C5AA-BD64E594B125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CE0070F0-F78B-303D-F938-1E9C616C0C3A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476A07DF-1742-3ECE-435D-59E80F920874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角丸四角形 37">
            <a:extLst>
              <a:ext uri="{FF2B5EF4-FFF2-40B4-BE49-F238E27FC236}">
                <a16:creationId xmlns:a16="http://schemas.microsoft.com/office/drawing/2014/main" id="{F98CE3C4-C094-2849-42E9-ECFF22BFEBD9}"/>
              </a:ext>
            </a:extLst>
          </p:cNvPr>
          <p:cNvSpPr/>
          <p:nvPr/>
        </p:nvSpPr>
        <p:spPr>
          <a:xfrm>
            <a:off x="2058906" y="3411420"/>
            <a:ext cx="3315286" cy="130813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3" name="角丸四角形 6">
            <a:extLst>
              <a:ext uri="{FF2B5EF4-FFF2-40B4-BE49-F238E27FC236}">
                <a16:creationId xmlns:a16="http://schemas.microsoft.com/office/drawing/2014/main" id="{CE484BA2-B7A9-F6F3-7529-98F319DBBAC7}"/>
              </a:ext>
            </a:extLst>
          </p:cNvPr>
          <p:cNvSpPr/>
          <p:nvPr/>
        </p:nvSpPr>
        <p:spPr>
          <a:xfrm>
            <a:off x="2124417" y="1257488"/>
            <a:ext cx="2973667" cy="1212680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20DF249-8BF6-EF2C-BA56-158073A3E80F}"/>
              </a:ext>
            </a:extLst>
          </p:cNvPr>
          <p:cNvSpPr txBox="1"/>
          <p:nvPr/>
        </p:nvSpPr>
        <p:spPr>
          <a:xfrm>
            <a:off x="5861992" y="4783047"/>
            <a:ext cx="289657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kumimoji="1" lang="ja-JP" altLang="en-US" sz="1400" dirty="0"/>
              <a:t>設備の所有者が「代表申請者」となり、補助金は「代表申請者」への交付となる。</a:t>
            </a:r>
            <a:endParaRPr kumimoji="1" lang="en-US" altLang="ja-JP" sz="14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C69F846-2C6B-E336-5E44-F9F08EEE7491}"/>
              </a:ext>
            </a:extLst>
          </p:cNvPr>
          <p:cNvSpPr txBox="1"/>
          <p:nvPr/>
        </p:nvSpPr>
        <p:spPr>
          <a:xfrm>
            <a:off x="1668666" y="5044687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AD488AF-633E-66C8-3F92-21B0F7370F7C}"/>
              </a:ext>
            </a:extLst>
          </p:cNvPr>
          <p:cNvSpPr txBox="1"/>
          <p:nvPr/>
        </p:nvSpPr>
        <p:spPr>
          <a:xfrm>
            <a:off x="0" y="2254205"/>
            <a:ext cx="239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設備譲渡</a:t>
            </a:r>
            <a:endParaRPr lang="en-US" altLang="ja-JP" sz="1200" dirty="0"/>
          </a:p>
          <a:p>
            <a:pPr algn="ctr"/>
            <a:r>
              <a:rPr lang="ja-JP" altLang="en-US" sz="1200" dirty="0"/>
              <a:t>（リース契約期間満了後）</a:t>
            </a:r>
            <a:endParaRPr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2948924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fda87a-6b77-41d1-b0dd-20c8b13da965" xsi:nil="true"/>
    <_x30b3__x30e1__x30f3__x30c8_ xmlns="9f6a54fe-35f4-485c-a320-6061ea835db7" xsi:nil="true"/>
    <lcf76f155ced4ddcb4097134ff3c332f xmlns="9f6a54fe-35f4-485c-a320-6061ea835db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3E58890B5ED56C46BB6F2181350E464A" ma:contentTypeVersion="15" ma:contentTypeDescription="新しいドキュメントを作成します。" ma:contentTypeScope="" ma:versionID="b83aa594eafbbdac5c1b81a58c293ccd">
  <xsd:schema xmlns:xsd="http://www.w3.org/2001/XMLSchema" xmlns:xs="http://www.w3.org/2001/XMLSchema" xmlns:p="http://schemas.microsoft.com/office/2006/metadata/properties" xmlns:ns2="9f6a54fe-35f4-485c-a320-6061ea835db7" xmlns:ns3="fafda87a-6b77-41d1-b0dd-20c8b13da965" targetNamespace="http://schemas.microsoft.com/office/2006/metadata/properties" ma:root="true" ma:fieldsID="69b409e0b0fcd4766dfa244763536051" ns2:_="" ns3:_="">
    <xsd:import namespace="9f6a54fe-35f4-485c-a320-6061ea835db7"/>
    <xsd:import namespace="fafda87a-6b77-41d1-b0dd-20c8b13da9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_x30b3__x30e1__x30f3__x30c8_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a54fe-35f4-485c-a320-6061ea835d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86517c5f-9894-42f1-95c8-805871939d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x30b3__x30e1__x30f3__x30c8_" ma:index="20" nillable="true" ma:displayName="コメント" ma:format="Dropdown" ma:internalName="_x30b3__x30e1__x30f3__x30c8_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fda87a-6b77-41d1-b0dd-20c8b13da96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fbd0b52-645a-4402-a5e9-7b35ccf3a4db}" ma:internalName="TaxCatchAll" ma:showField="CatchAllData" ma:web="fafda87a-6b77-41d1-b0dd-20c8b13da9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8A733C5-D32F-42B6-9F52-D3F88154B335}">
  <ds:schemaRefs>
    <ds:schemaRef ds:uri="http://schemas.microsoft.com/office/2006/metadata/properties"/>
    <ds:schemaRef ds:uri="http://schemas.microsoft.com/office/infopath/2007/PartnerControls"/>
    <ds:schemaRef ds:uri="fafda87a-6b77-41d1-b0dd-20c8b13da965"/>
    <ds:schemaRef ds:uri="9f6a54fe-35f4-485c-a320-6061ea835db7"/>
  </ds:schemaRefs>
</ds:datastoreItem>
</file>

<file path=customXml/itemProps2.xml><?xml version="1.0" encoding="utf-8"?>
<ds:datastoreItem xmlns:ds="http://schemas.openxmlformats.org/officeDocument/2006/customXml" ds:itemID="{C31AE726-9493-42AB-B0D3-9E107D56D13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4D7B6B-31DE-4E2E-A0FC-FA84A1A3206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61</TotalTime>
  <Words>282</Words>
  <Application>Microsoft Office PowerPoint</Application>
  <PresentationFormat>画面に合わせる (4:3)</PresentationFormat>
  <Paragraphs>55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ＭＳ Ｐゴシック</vt:lpstr>
      <vt:lpstr>Arial</vt:lpstr>
      <vt:lpstr>Calibri</vt:lpstr>
      <vt:lpstr>Calibri Light</vt:lpstr>
      <vt:lpstr>Wingdings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ET124</cp:lastModifiedBy>
  <cp:revision>20</cp:revision>
  <cp:lastPrinted>2025-04-07T01:27:59Z</cp:lastPrinted>
  <dcterms:created xsi:type="dcterms:W3CDTF">2023-04-07T07:00:50Z</dcterms:created>
  <dcterms:modified xsi:type="dcterms:W3CDTF">2026-04-23T08:22:11Z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0x0101003E58890B5ED56C46BB6F2181350E464A</vt:lpwstr>
  </property>
</Properties>
</file>