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9" r:id="rId2"/>
    <p:sldId id="260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653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62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4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34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71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14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31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93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0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13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97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320976" y="116262"/>
            <a:ext cx="835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latin typeface="+mj-lt"/>
                <a:ea typeface="+mj-ea"/>
              </a:rPr>
              <a:t>B-12</a:t>
            </a:r>
            <a:r>
              <a:rPr kumimoji="1" lang="ja-JP" altLang="en-US" sz="2400" dirty="0">
                <a:latin typeface="+mj-lt"/>
                <a:ea typeface="+mj-ea"/>
              </a:rPr>
              <a:t>　</a:t>
            </a:r>
            <a:r>
              <a:rPr kumimoji="1" lang="en-US" altLang="ja-JP" sz="2400" dirty="0">
                <a:latin typeface="+mj-lt"/>
                <a:ea typeface="+mj-ea"/>
              </a:rPr>
              <a:t>IoT</a:t>
            </a:r>
            <a:r>
              <a:rPr kumimoji="1" lang="ja-JP" altLang="en-US" sz="2400" dirty="0">
                <a:latin typeface="+mj-lt"/>
                <a:ea typeface="+mj-ea"/>
              </a:rPr>
              <a:t>製品のセキュリティ対策「</a:t>
            </a:r>
            <a:r>
              <a:rPr lang="ja-JP" altLang="en-US" sz="2400" dirty="0"/>
              <a:t>通信システム構成図」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FC521EE-AE26-3D6D-0408-CE922C33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14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A30B1F2-F5CE-83FC-BD76-D150617A7F09}"/>
              </a:ext>
            </a:extLst>
          </p:cNvPr>
          <p:cNvSpPr/>
          <p:nvPr/>
        </p:nvSpPr>
        <p:spPr>
          <a:xfrm>
            <a:off x="320976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太陽光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パネル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F1C1A9F4-CF2B-3F55-845E-B90D22B37594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1610280" y="3143814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AC381F-4D7C-6C64-46C8-3EAA7E9EEAE9}"/>
              </a:ext>
            </a:extLst>
          </p:cNvPr>
          <p:cNvSpPr/>
          <p:nvPr/>
        </p:nvSpPr>
        <p:spPr>
          <a:xfrm>
            <a:off x="2396664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変圧器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設備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EEE40C5-A7B6-80BE-9015-CBF81720DBBE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685968" y="3134670"/>
            <a:ext cx="146373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FA60FE74-1FEF-E03E-69A2-D24097801D46}"/>
              </a:ext>
            </a:extLst>
          </p:cNvPr>
          <p:cNvCxnSpPr>
            <a:cxnSpLocks/>
          </p:cNvCxnSpPr>
          <p:nvPr/>
        </p:nvCxnSpPr>
        <p:spPr>
          <a:xfrm>
            <a:off x="5506844" y="4968738"/>
            <a:ext cx="0" cy="597179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8667AA06-C2E6-2E2F-DDAF-0BFA1FAD6A80}"/>
              </a:ext>
            </a:extLst>
          </p:cNvPr>
          <p:cNvCxnSpPr>
            <a:cxnSpLocks/>
          </p:cNvCxnSpPr>
          <p:nvPr/>
        </p:nvCxnSpPr>
        <p:spPr>
          <a:xfrm>
            <a:off x="7063849" y="4456135"/>
            <a:ext cx="514178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D9CBBDC-C353-78CF-59B9-B84F7BFED7B3}"/>
              </a:ext>
            </a:extLst>
          </p:cNvPr>
          <p:cNvSpPr/>
          <p:nvPr/>
        </p:nvSpPr>
        <p:spPr>
          <a:xfrm>
            <a:off x="5857935" y="2421437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計測制御機器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AD4E0897-5C1C-49FA-866A-0803FA74C230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510559" y="3152957"/>
            <a:ext cx="0" cy="2412960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A4A2AF5A-6A3E-E90A-FD59-FD2861B00EB7}"/>
              </a:ext>
            </a:extLst>
          </p:cNvPr>
          <p:cNvCxnSpPr>
            <a:cxnSpLocks/>
          </p:cNvCxnSpPr>
          <p:nvPr/>
        </p:nvCxnSpPr>
        <p:spPr>
          <a:xfrm rot="5400000">
            <a:off x="4761082" y="3521530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2249435" y="28790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通信システム構成図」記載例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111A288-62A6-0F54-BFF6-BA69786177F9}"/>
              </a:ext>
            </a:extLst>
          </p:cNvPr>
          <p:cNvSpPr/>
          <p:nvPr/>
        </p:nvSpPr>
        <p:spPr>
          <a:xfrm>
            <a:off x="2404574" y="1244371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>
                <a:solidFill>
                  <a:schemeClr val="tx1"/>
                </a:solidFill>
                <a:latin typeface="+mj-lt"/>
              </a:rPr>
              <a:t>GateWay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F4F594F-3AF5-CA9A-494F-D21C1E2CE710}"/>
              </a:ext>
            </a:extLst>
          </p:cNvPr>
          <p:cNvSpPr/>
          <p:nvPr/>
        </p:nvSpPr>
        <p:spPr>
          <a:xfrm>
            <a:off x="7578027" y="4090375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電力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需要設備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D855DFA-3442-FF06-B041-191074729574}"/>
              </a:ext>
            </a:extLst>
          </p:cNvPr>
          <p:cNvCxnSpPr>
            <a:cxnSpLocks/>
          </p:cNvCxnSpPr>
          <p:nvPr/>
        </p:nvCxnSpPr>
        <p:spPr>
          <a:xfrm>
            <a:off x="3709821" y="1613914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07007D73-610E-8E02-205E-0825E9CB755A}"/>
              </a:ext>
            </a:extLst>
          </p:cNvPr>
          <p:cNvCxnSpPr>
            <a:cxnSpLocks/>
          </p:cNvCxnSpPr>
          <p:nvPr/>
        </p:nvCxnSpPr>
        <p:spPr>
          <a:xfrm>
            <a:off x="1603421" y="1618486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図 34">
            <a:extLst>
              <a:ext uri="{FF2B5EF4-FFF2-40B4-BE49-F238E27FC236}">
                <a16:creationId xmlns:a16="http://schemas.microsoft.com/office/drawing/2014/main" id="{2FC521EE-AE26-3D6D-0408-CE922C33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21A2D6D5-9C95-2BD0-0A86-9FD1336A42CC}"/>
              </a:ext>
            </a:extLst>
          </p:cNvPr>
          <p:cNvCxnSpPr>
            <a:cxnSpLocks/>
          </p:cNvCxnSpPr>
          <p:nvPr/>
        </p:nvCxnSpPr>
        <p:spPr>
          <a:xfrm>
            <a:off x="5706036" y="1623058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8A90E2D1-7087-267B-A823-DC30F9A82B55}"/>
              </a:ext>
            </a:extLst>
          </p:cNvPr>
          <p:cNvSpPr/>
          <p:nvPr/>
        </p:nvSpPr>
        <p:spPr>
          <a:xfrm>
            <a:off x="2107096" y="1092068"/>
            <a:ext cx="3946630" cy="1058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5E8B2E5D-BAF0-273D-7BB8-16E4DDB3097C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6510559" y="1627630"/>
            <a:ext cx="0" cy="793807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0687457-7147-D48D-615C-087171505925}"/>
              </a:ext>
            </a:extLst>
          </p:cNvPr>
          <p:cNvSpPr/>
          <p:nvPr/>
        </p:nvSpPr>
        <p:spPr>
          <a:xfrm>
            <a:off x="4394226" y="1244371"/>
            <a:ext cx="1305247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+mj-lt"/>
              </a:rPr>
              <a:t>EMS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C5BFC5E9-AB84-9A4E-61E8-EEB24BC94156}"/>
              </a:ext>
            </a:extLst>
          </p:cNvPr>
          <p:cNvSpPr/>
          <p:nvPr/>
        </p:nvSpPr>
        <p:spPr>
          <a:xfrm>
            <a:off x="5728218" y="2316651"/>
            <a:ext cx="1556474" cy="9569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E236BA1-D0E9-FBB8-800D-C2EB04A13DA0}"/>
              </a:ext>
            </a:extLst>
          </p:cNvPr>
          <p:cNvSpPr txBox="1"/>
          <p:nvPr/>
        </p:nvSpPr>
        <p:spPr>
          <a:xfrm>
            <a:off x="6738131" y="894408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本記載例は一例です。</a:t>
            </a:r>
            <a:endParaRPr kumimoji="1" lang="en-US" altLang="ja-JP" sz="1200" dirty="0"/>
          </a:p>
          <a:p>
            <a:r>
              <a:rPr kumimoji="1" lang="ja-JP" altLang="en-US" sz="1200" dirty="0"/>
              <a:t>　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4AB791-F650-6FD6-1956-CA556188B470}"/>
              </a:ext>
            </a:extLst>
          </p:cNvPr>
          <p:cNvSpPr/>
          <p:nvPr/>
        </p:nvSpPr>
        <p:spPr>
          <a:xfrm>
            <a:off x="4548077" y="3921211"/>
            <a:ext cx="2515772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パワーコンディショナ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+mj-lt"/>
              </a:rPr>
              <a:t>（太陽光・蓄電池共用）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D2A0427-8B93-155F-9F9F-0DB4369A263E}"/>
              </a:ext>
            </a:extLst>
          </p:cNvPr>
          <p:cNvSpPr/>
          <p:nvPr/>
        </p:nvSpPr>
        <p:spPr>
          <a:xfrm>
            <a:off x="5103474" y="5546097"/>
            <a:ext cx="1718743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蓄電池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ユニット</a:t>
            </a:r>
          </a:p>
        </p:txBody>
      </p:sp>
    </p:spTree>
    <p:extLst>
      <p:ext uri="{BB962C8B-B14F-4D97-AF65-F5344CB8AC3E}">
        <p14:creationId xmlns:p14="http://schemas.microsoft.com/office/powerpoint/2010/main" val="3833325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Arial"/>
        <a:ea typeface="ＭＳ ゴシック"/>
        <a:cs typeface=""/>
      </a:majorFont>
      <a:minorFont>
        <a:latin typeface="Arial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B90D0A26-21F3-4710-AA2F-D755AEDBE841}" vid="{DF0DC886-1950-419B-B0A6-07AB7DE792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123</Words>
  <Application>Microsoft Office PowerPoint</Application>
  <PresentationFormat>画面に合わせる (4:3)</PresentationFormat>
  <Paragraphs>45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2026-04-22T04:17:31Z</dcterms:created>
  <dcterms:modified xsi:type="dcterms:W3CDTF">2026-04-22T04:17:35Z</dcterms:modified>
</cp:coreProperties>
</file>