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60" r:id="rId5"/>
    <p:sldId id="261" r:id="rId6"/>
    <p:sldId id="262" r:id="rId7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1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19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89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22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23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41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261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7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21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12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3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cxnSp>
        <p:nvCxnSpPr>
          <p:cNvPr id="2" name="直線矢印コネクタ 1">
            <a:extLst>
              <a:ext uri="{FF2B5EF4-FFF2-40B4-BE49-F238E27FC236}">
                <a16:creationId xmlns:a16="http://schemas.microsoft.com/office/drawing/2014/main" id="{EA3E1261-A457-3A37-9092-16B604B7D251}"/>
              </a:ext>
            </a:extLst>
          </p:cNvPr>
          <p:cNvCxnSpPr>
            <a:cxnSpLocks/>
          </p:cNvCxnSpPr>
          <p:nvPr/>
        </p:nvCxnSpPr>
        <p:spPr>
          <a:xfrm flipV="1">
            <a:off x="4686885" y="305588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614DF248-E9D9-2C77-F480-74D223E12299}"/>
              </a:ext>
            </a:extLst>
          </p:cNvPr>
          <p:cNvCxnSpPr>
            <a:cxnSpLocks/>
          </p:cNvCxnSpPr>
          <p:nvPr/>
        </p:nvCxnSpPr>
        <p:spPr>
          <a:xfrm>
            <a:off x="4273600" y="307505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6FB191A-DD05-A2B0-ED7A-265A06C26F33}"/>
              </a:ext>
            </a:extLst>
          </p:cNvPr>
          <p:cNvSpPr txBox="1"/>
          <p:nvPr/>
        </p:nvSpPr>
        <p:spPr>
          <a:xfrm>
            <a:off x="2636890" y="3343630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9F8C1A4-1630-E4B8-D8CD-F45A08FB9BFD}"/>
              </a:ext>
            </a:extLst>
          </p:cNvPr>
          <p:cNvSpPr txBox="1"/>
          <p:nvPr/>
        </p:nvSpPr>
        <p:spPr>
          <a:xfrm>
            <a:off x="4760153" y="3345354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7F6E259-C60E-222D-F9FC-EF50310D0059}"/>
              </a:ext>
            </a:extLst>
          </p:cNvPr>
          <p:cNvSpPr/>
          <p:nvPr/>
        </p:nvSpPr>
        <p:spPr>
          <a:xfrm>
            <a:off x="2060548" y="1650922"/>
            <a:ext cx="4842536" cy="1152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endParaRPr lang="en-US" altLang="ja-JP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施設の所有者／設備の所有者／需要家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</a:p>
        </p:txBody>
      </p:sp>
      <p:sp>
        <p:nvSpPr>
          <p:cNvPr id="19" name="角丸四角形 11">
            <a:extLst>
              <a:ext uri="{FF2B5EF4-FFF2-40B4-BE49-F238E27FC236}">
                <a16:creationId xmlns:a16="http://schemas.microsoft.com/office/drawing/2014/main" id="{EB89BBC9-7284-0F94-C0E9-8E9326F2C572}"/>
              </a:ext>
            </a:extLst>
          </p:cNvPr>
          <p:cNvSpPr/>
          <p:nvPr/>
        </p:nvSpPr>
        <p:spPr>
          <a:xfrm>
            <a:off x="1907704" y="1479593"/>
            <a:ext cx="5175748" cy="149075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2213A28-56D5-CFC1-9128-B79D3F59F558}"/>
              </a:ext>
            </a:extLst>
          </p:cNvPr>
          <p:cNvSpPr/>
          <p:nvPr/>
        </p:nvSpPr>
        <p:spPr>
          <a:xfrm>
            <a:off x="3491880" y="4250377"/>
            <a:ext cx="2094403" cy="9731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BCFD11F-7ED4-4BC1-70EF-6ACD8BA39F4B}"/>
              </a:ext>
            </a:extLst>
          </p:cNvPr>
          <p:cNvSpPr txBox="1"/>
          <p:nvPr/>
        </p:nvSpPr>
        <p:spPr>
          <a:xfrm>
            <a:off x="3640588" y="394855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190583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2EC52B5-2B41-B568-A582-87D74A173536}"/>
              </a:ext>
            </a:extLst>
          </p:cNvPr>
          <p:cNvCxnSpPr>
            <a:cxnSpLocks/>
          </p:cNvCxnSpPr>
          <p:nvPr/>
        </p:nvCxnSpPr>
        <p:spPr>
          <a:xfrm flipV="1">
            <a:off x="4644008" y="4507354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1EB234-1EBF-D85F-9A00-9A14AC7D6DB2}"/>
              </a:ext>
            </a:extLst>
          </p:cNvPr>
          <p:cNvCxnSpPr>
            <a:cxnSpLocks/>
          </p:cNvCxnSpPr>
          <p:nvPr/>
        </p:nvCxnSpPr>
        <p:spPr>
          <a:xfrm>
            <a:off x="4153398" y="4511305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7BBA5C-2AD6-85C6-FFC7-677A4A4D1FAB}"/>
              </a:ext>
            </a:extLst>
          </p:cNvPr>
          <p:cNvSpPr txBox="1"/>
          <p:nvPr/>
        </p:nvSpPr>
        <p:spPr>
          <a:xfrm>
            <a:off x="2482507" y="463339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6125BA3-0787-9758-9048-6F219183EAE0}"/>
              </a:ext>
            </a:extLst>
          </p:cNvPr>
          <p:cNvSpPr txBox="1"/>
          <p:nvPr/>
        </p:nvSpPr>
        <p:spPr>
          <a:xfrm>
            <a:off x="4679099" y="4622100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849E51-5B48-2AAF-EF72-194CC2B36E3F}"/>
              </a:ext>
            </a:extLst>
          </p:cNvPr>
          <p:cNvSpPr/>
          <p:nvPr/>
        </p:nvSpPr>
        <p:spPr>
          <a:xfrm>
            <a:off x="3154430" y="1513493"/>
            <a:ext cx="2475100" cy="9032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需要家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8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10" name="角丸四角形 11">
            <a:extLst>
              <a:ext uri="{FF2B5EF4-FFF2-40B4-BE49-F238E27FC236}">
                <a16:creationId xmlns:a16="http://schemas.microsoft.com/office/drawing/2014/main" id="{B1966A7C-94F0-9FDD-A958-2CA92337C9C4}"/>
              </a:ext>
            </a:extLst>
          </p:cNvPr>
          <p:cNvSpPr/>
          <p:nvPr/>
        </p:nvSpPr>
        <p:spPr>
          <a:xfrm>
            <a:off x="2339752" y="3157916"/>
            <a:ext cx="4023620" cy="1279196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477F24-DC12-844A-98DE-87A1F7F26A80}"/>
              </a:ext>
            </a:extLst>
          </p:cNvPr>
          <p:cNvSpPr/>
          <p:nvPr/>
        </p:nvSpPr>
        <p:spPr>
          <a:xfrm>
            <a:off x="3410766" y="5389117"/>
            <a:ext cx="2094403" cy="9731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000E20-B20B-B597-B5B1-74DE93648BD1}"/>
              </a:ext>
            </a:extLst>
          </p:cNvPr>
          <p:cNvSpPr/>
          <p:nvPr/>
        </p:nvSpPr>
        <p:spPr>
          <a:xfrm>
            <a:off x="2492856" y="3281486"/>
            <a:ext cx="3717412" cy="999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●●</a:t>
            </a:r>
            <a:endParaRPr lang="en-US" altLang="ja-JP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施設の所有者／設備の所有者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  <a:r>
              <a:rPr kumimoji="1" lang="ja-JP" altLang="en-US" sz="1800" dirty="0">
                <a:solidFill>
                  <a:srgbClr val="FF0000"/>
                </a:solidFill>
              </a:rPr>
              <a:t>（代表事業者）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角丸四角形 6">
            <a:extLst>
              <a:ext uri="{FF2B5EF4-FFF2-40B4-BE49-F238E27FC236}">
                <a16:creationId xmlns:a16="http://schemas.microsoft.com/office/drawing/2014/main" id="{073B00BE-23F3-3470-3569-41E2E802F344}"/>
              </a:ext>
            </a:extLst>
          </p:cNvPr>
          <p:cNvSpPr/>
          <p:nvPr/>
        </p:nvSpPr>
        <p:spPr>
          <a:xfrm>
            <a:off x="2915816" y="1426890"/>
            <a:ext cx="2853289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889BFEB-35C2-8854-D1E3-AC2BA24E713B}"/>
              </a:ext>
            </a:extLst>
          </p:cNvPr>
          <p:cNvCxnSpPr>
            <a:cxnSpLocks/>
          </p:cNvCxnSpPr>
          <p:nvPr/>
        </p:nvCxnSpPr>
        <p:spPr>
          <a:xfrm flipV="1">
            <a:off x="4320885" y="2568493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D1C58B7-39BF-E8B8-AECE-1B1BEAA90E47}"/>
              </a:ext>
            </a:extLst>
          </p:cNvPr>
          <p:cNvSpPr txBox="1"/>
          <p:nvPr/>
        </p:nvSpPr>
        <p:spPr>
          <a:xfrm>
            <a:off x="4355976" y="2683239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設備の使用（無償）</a:t>
            </a:r>
            <a:endParaRPr lang="en-US" altLang="ja-JP" sz="14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664E45C-E893-1499-EFFC-F9CF9D278207}"/>
              </a:ext>
            </a:extLst>
          </p:cNvPr>
          <p:cNvSpPr txBox="1"/>
          <p:nvPr/>
        </p:nvSpPr>
        <p:spPr>
          <a:xfrm>
            <a:off x="3563748" y="5070423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36941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5082670-266C-82C5-AB94-7CB451111F27}"/>
              </a:ext>
            </a:extLst>
          </p:cNvPr>
          <p:cNvSpPr/>
          <p:nvPr/>
        </p:nvSpPr>
        <p:spPr>
          <a:xfrm>
            <a:off x="2936759" y="3360650"/>
            <a:ext cx="3130819" cy="864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67757B6-7C76-8D37-7154-7D5D965A8DC3}"/>
              </a:ext>
            </a:extLst>
          </p:cNvPr>
          <p:cNvSpPr/>
          <p:nvPr/>
        </p:nvSpPr>
        <p:spPr>
          <a:xfrm>
            <a:off x="3085576" y="1361415"/>
            <a:ext cx="2843988" cy="864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2D92635-F0A7-1DCA-322F-AE7B0699C0BC}"/>
              </a:ext>
            </a:extLst>
          </p:cNvPr>
          <p:cNvCxnSpPr>
            <a:cxnSpLocks/>
          </p:cNvCxnSpPr>
          <p:nvPr/>
        </p:nvCxnSpPr>
        <p:spPr>
          <a:xfrm flipV="1">
            <a:off x="4709468" y="2361703"/>
            <a:ext cx="0" cy="82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D27063FE-0CA4-C6C9-62C2-9BE5CB496235}"/>
              </a:ext>
            </a:extLst>
          </p:cNvPr>
          <p:cNvCxnSpPr>
            <a:cxnSpLocks/>
          </p:cNvCxnSpPr>
          <p:nvPr/>
        </p:nvCxnSpPr>
        <p:spPr>
          <a:xfrm>
            <a:off x="4192037" y="233578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ADC90D-0AE8-ECAA-2CA1-1224FC084D00}"/>
              </a:ext>
            </a:extLst>
          </p:cNvPr>
          <p:cNvSpPr txBox="1"/>
          <p:nvPr/>
        </p:nvSpPr>
        <p:spPr>
          <a:xfrm>
            <a:off x="2385674" y="2584116"/>
            <a:ext cx="1806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653DF2EF-4718-6813-B585-3733262B4066}"/>
              </a:ext>
            </a:extLst>
          </p:cNvPr>
          <p:cNvCxnSpPr>
            <a:cxnSpLocks/>
          </p:cNvCxnSpPr>
          <p:nvPr/>
        </p:nvCxnSpPr>
        <p:spPr>
          <a:xfrm flipV="1">
            <a:off x="4694474" y="433353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8A67D3AF-237A-30F8-7BC4-CCCFAF9A1C71}"/>
              </a:ext>
            </a:extLst>
          </p:cNvPr>
          <p:cNvCxnSpPr>
            <a:cxnSpLocks/>
          </p:cNvCxnSpPr>
          <p:nvPr/>
        </p:nvCxnSpPr>
        <p:spPr>
          <a:xfrm>
            <a:off x="4281189" y="4352698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20C2636-3576-01AC-A809-8B5D8AF5B25A}"/>
              </a:ext>
            </a:extLst>
          </p:cNvPr>
          <p:cNvGrpSpPr/>
          <p:nvPr/>
        </p:nvGrpSpPr>
        <p:grpSpPr>
          <a:xfrm>
            <a:off x="5997016" y="1721341"/>
            <a:ext cx="897922" cy="2031364"/>
            <a:chOff x="7092280" y="1899992"/>
            <a:chExt cx="648072" cy="1889048"/>
          </a:xfrm>
        </p:grpSpPr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A62BA818-4C48-5FC6-2474-00E45E6FE253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1AD5A26E-7CFB-8C99-71A5-58F7A4FC303B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49CF274D-1B60-B542-5030-BF6EED5A0CE7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53E45C-B696-6E0D-66C7-602D09E48D7F}"/>
              </a:ext>
            </a:extLst>
          </p:cNvPr>
          <p:cNvSpPr txBox="1"/>
          <p:nvPr/>
        </p:nvSpPr>
        <p:spPr>
          <a:xfrm>
            <a:off x="6890013" y="1856107"/>
            <a:ext cx="225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設備譲渡</a:t>
            </a:r>
            <a:endParaRPr lang="en-US" altLang="ja-JP" sz="1400" dirty="0"/>
          </a:p>
          <a:p>
            <a:r>
              <a:rPr lang="ja-JP" altLang="en-US" sz="1400" dirty="0"/>
              <a:t>（</a:t>
            </a:r>
            <a:r>
              <a:rPr lang="en-US" altLang="ja-JP" sz="1400" dirty="0"/>
              <a:t>PPA</a:t>
            </a:r>
            <a:r>
              <a:rPr lang="ja-JP" altLang="en-US" sz="1400" dirty="0"/>
              <a:t>契約期間満了後）</a:t>
            </a:r>
            <a:endParaRPr lang="en-US" altLang="ja-JP" sz="1400" dirty="0"/>
          </a:p>
        </p:txBody>
      </p:sp>
      <p:sp>
        <p:nvSpPr>
          <p:cNvPr id="29" name="角丸四角形 6">
            <a:extLst>
              <a:ext uri="{FF2B5EF4-FFF2-40B4-BE49-F238E27FC236}">
                <a16:creationId xmlns:a16="http://schemas.microsoft.com/office/drawing/2014/main" id="{73C06048-D761-013C-BAA3-F016EA442C21}"/>
              </a:ext>
            </a:extLst>
          </p:cNvPr>
          <p:cNvSpPr/>
          <p:nvPr/>
        </p:nvSpPr>
        <p:spPr>
          <a:xfrm>
            <a:off x="2833227" y="3198397"/>
            <a:ext cx="3324114" cy="115429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1" name="角丸四角形 6">
            <a:extLst>
              <a:ext uri="{FF2B5EF4-FFF2-40B4-BE49-F238E27FC236}">
                <a16:creationId xmlns:a16="http://schemas.microsoft.com/office/drawing/2014/main" id="{1ABB4CF6-6335-5FAC-FE40-ABEEF0117678}"/>
              </a:ext>
            </a:extLst>
          </p:cNvPr>
          <p:cNvSpPr/>
          <p:nvPr/>
        </p:nvSpPr>
        <p:spPr>
          <a:xfrm>
            <a:off x="2977237" y="1259339"/>
            <a:ext cx="3019775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4560E3-45CA-024D-83BD-3678A03442A0}"/>
              </a:ext>
            </a:extLst>
          </p:cNvPr>
          <p:cNvSpPr/>
          <p:nvPr/>
        </p:nvSpPr>
        <p:spPr>
          <a:xfrm>
            <a:off x="3625310" y="5515148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C4CCCE6-DFC4-F588-7DFF-5AE25F589763}"/>
              </a:ext>
            </a:extLst>
          </p:cNvPr>
          <p:cNvSpPr txBox="1"/>
          <p:nvPr/>
        </p:nvSpPr>
        <p:spPr>
          <a:xfrm>
            <a:off x="2617202" y="4627774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61BA1C9-645C-D65A-DE6E-12D8894A81CD}"/>
              </a:ext>
            </a:extLst>
          </p:cNvPr>
          <p:cNvSpPr txBox="1"/>
          <p:nvPr/>
        </p:nvSpPr>
        <p:spPr>
          <a:xfrm>
            <a:off x="4730143" y="4582311"/>
            <a:ext cx="3431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需要地に設備・定置用蓄電池の設置</a:t>
            </a:r>
            <a:endParaRPr lang="en-US" altLang="ja-JP" sz="14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0991BA8-093E-A8C9-2C4E-1928617AA6E2}"/>
              </a:ext>
            </a:extLst>
          </p:cNvPr>
          <p:cNvSpPr txBox="1"/>
          <p:nvPr/>
        </p:nvSpPr>
        <p:spPr>
          <a:xfrm>
            <a:off x="4746578" y="2514093"/>
            <a:ext cx="1932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C330DD6-DABE-624F-748E-9C23E3883638}"/>
              </a:ext>
            </a:extLst>
          </p:cNvPr>
          <p:cNvSpPr txBox="1"/>
          <p:nvPr/>
        </p:nvSpPr>
        <p:spPr>
          <a:xfrm>
            <a:off x="3640588" y="520105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371115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3877E70-8586-F060-3692-649D0EA05770}"/>
              </a:ext>
            </a:extLst>
          </p:cNvPr>
          <p:cNvSpPr/>
          <p:nvPr/>
        </p:nvSpPr>
        <p:spPr>
          <a:xfrm>
            <a:off x="2137747" y="3248713"/>
            <a:ext cx="3119154" cy="1152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リース事業者：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 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775B7B-A275-92CE-0A6A-A0DF69C4CB26}"/>
              </a:ext>
            </a:extLst>
          </p:cNvPr>
          <p:cNvSpPr/>
          <p:nvPr/>
        </p:nvSpPr>
        <p:spPr>
          <a:xfrm>
            <a:off x="2284001" y="1113392"/>
            <a:ext cx="2650494" cy="9506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FA9986-01A7-9BC4-556D-C2374B4BDDBE}"/>
              </a:ext>
            </a:extLst>
          </p:cNvPr>
          <p:cNvSpPr/>
          <p:nvPr/>
        </p:nvSpPr>
        <p:spPr>
          <a:xfrm>
            <a:off x="2754753" y="5641107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4E7EA2F-A073-81D0-DF00-43E67A1FA4DB}"/>
              </a:ext>
            </a:extLst>
          </p:cNvPr>
          <p:cNvCxnSpPr>
            <a:cxnSpLocks/>
          </p:cNvCxnSpPr>
          <p:nvPr/>
        </p:nvCxnSpPr>
        <p:spPr>
          <a:xfrm flipH="1" flipV="1">
            <a:off x="5231316" y="1762498"/>
            <a:ext cx="1883595" cy="113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23D2F29-3078-1F2A-8561-ABB1085C2C8C}"/>
              </a:ext>
            </a:extLst>
          </p:cNvPr>
          <p:cNvCxnSpPr>
            <a:cxnSpLocks/>
          </p:cNvCxnSpPr>
          <p:nvPr/>
        </p:nvCxnSpPr>
        <p:spPr>
          <a:xfrm>
            <a:off x="3346376" y="2197060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3C8529-41F3-5D97-B599-7E24B8E0DFB6}"/>
              </a:ext>
            </a:extLst>
          </p:cNvPr>
          <p:cNvSpPr txBox="1"/>
          <p:nvPr/>
        </p:nvSpPr>
        <p:spPr>
          <a:xfrm>
            <a:off x="1774730" y="2539586"/>
            <a:ext cx="1676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5A25A423-5731-1CF1-04B6-53997071079A}"/>
              </a:ext>
            </a:extLst>
          </p:cNvPr>
          <p:cNvCxnSpPr>
            <a:cxnSpLocks/>
          </p:cNvCxnSpPr>
          <p:nvPr/>
        </p:nvCxnSpPr>
        <p:spPr>
          <a:xfrm flipV="1">
            <a:off x="3786328" y="4458298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8041C221-BB9E-F4CA-40E4-8E681D1FA84D}"/>
              </a:ext>
            </a:extLst>
          </p:cNvPr>
          <p:cNvCxnSpPr>
            <a:cxnSpLocks/>
          </p:cNvCxnSpPr>
          <p:nvPr/>
        </p:nvCxnSpPr>
        <p:spPr>
          <a:xfrm>
            <a:off x="3344744" y="4458298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C9FCE2-D0C7-9A25-67C7-939DD64B9E51}"/>
              </a:ext>
            </a:extLst>
          </p:cNvPr>
          <p:cNvSpPr txBox="1"/>
          <p:nvPr/>
        </p:nvSpPr>
        <p:spPr>
          <a:xfrm>
            <a:off x="3786328" y="4642130"/>
            <a:ext cx="189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需要地に設備設置</a:t>
            </a:r>
            <a:endParaRPr lang="en-US" altLang="ja-JP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67C939C-25E3-66BB-3A82-2FBC2A403316}"/>
              </a:ext>
            </a:extLst>
          </p:cNvPr>
          <p:cNvSpPr txBox="1"/>
          <p:nvPr/>
        </p:nvSpPr>
        <p:spPr>
          <a:xfrm>
            <a:off x="5605208" y="2476876"/>
            <a:ext cx="1074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保守管理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3BF828-914C-9269-AA52-C55B178898FD}"/>
              </a:ext>
            </a:extLst>
          </p:cNvPr>
          <p:cNvSpPr/>
          <p:nvPr/>
        </p:nvSpPr>
        <p:spPr>
          <a:xfrm>
            <a:off x="6749110" y="3013443"/>
            <a:ext cx="1765770" cy="9490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保守管理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0D7C824-034E-55DD-C182-68291BA6FA63}"/>
              </a:ext>
            </a:extLst>
          </p:cNvPr>
          <p:cNvCxnSpPr>
            <a:cxnSpLocks/>
          </p:cNvCxnSpPr>
          <p:nvPr/>
        </p:nvCxnSpPr>
        <p:spPr>
          <a:xfrm>
            <a:off x="5300074" y="1486974"/>
            <a:ext cx="2133515" cy="13167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5CBFE0-4E48-1D38-EAEF-7C456C00BA1B}"/>
              </a:ext>
            </a:extLst>
          </p:cNvPr>
          <p:cNvSpPr txBox="1"/>
          <p:nvPr/>
        </p:nvSpPr>
        <p:spPr>
          <a:xfrm>
            <a:off x="6173114" y="1685909"/>
            <a:ext cx="196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保守料金の支払</a:t>
            </a:r>
            <a:endParaRPr lang="en-US" altLang="ja-JP" sz="1400" dirty="0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32D74BD8-3EFD-3351-F9BA-3B393C4666A0}"/>
              </a:ext>
            </a:extLst>
          </p:cNvPr>
          <p:cNvCxnSpPr>
            <a:cxnSpLocks/>
          </p:cNvCxnSpPr>
          <p:nvPr/>
        </p:nvCxnSpPr>
        <p:spPr>
          <a:xfrm flipV="1">
            <a:off x="3718008" y="2229006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103963-0734-CD7A-9B53-FA40C0EE8EA4}"/>
              </a:ext>
            </a:extLst>
          </p:cNvPr>
          <p:cNvSpPr txBox="1"/>
          <p:nvPr/>
        </p:nvSpPr>
        <p:spPr>
          <a:xfrm>
            <a:off x="3743738" y="2388461"/>
            <a:ext cx="189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651D438-10F7-B4FC-322D-B005D6F15166}"/>
              </a:ext>
            </a:extLst>
          </p:cNvPr>
          <p:cNvGrpSpPr/>
          <p:nvPr/>
        </p:nvGrpSpPr>
        <p:grpSpPr>
          <a:xfrm flipH="1">
            <a:off x="1668666" y="1600098"/>
            <a:ext cx="485493" cy="2354368"/>
            <a:chOff x="7092280" y="1899992"/>
            <a:chExt cx="648072" cy="1889048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D1FE55B6-489C-6EDF-C5AA-BD64E594B125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CE0070F0-F78B-303D-F938-1E9C616C0C3A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476A07DF-1742-3ECE-435D-59E80F920874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角丸四角形 37">
            <a:extLst>
              <a:ext uri="{FF2B5EF4-FFF2-40B4-BE49-F238E27FC236}">
                <a16:creationId xmlns:a16="http://schemas.microsoft.com/office/drawing/2014/main" id="{F98CE3C4-C094-2849-42E9-ECFF22BFEBD9}"/>
              </a:ext>
            </a:extLst>
          </p:cNvPr>
          <p:cNvSpPr/>
          <p:nvPr/>
        </p:nvSpPr>
        <p:spPr>
          <a:xfrm>
            <a:off x="2058906" y="3150164"/>
            <a:ext cx="3315286" cy="130813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3" name="角丸四角形 6">
            <a:extLst>
              <a:ext uri="{FF2B5EF4-FFF2-40B4-BE49-F238E27FC236}">
                <a16:creationId xmlns:a16="http://schemas.microsoft.com/office/drawing/2014/main" id="{CE484BA2-B7A9-F6F3-7529-98F319DBBAC7}"/>
              </a:ext>
            </a:extLst>
          </p:cNvPr>
          <p:cNvSpPr/>
          <p:nvPr/>
        </p:nvSpPr>
        <p:spPr>
          <a:xfrm>
            <a:off x="2124417" y="996232"/>
            <a:ext cx="2973667" cy="1212680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20DF249-8BF6-EF2C-BA56-158073A3E80F}"/>
              </a:ext>
            </a:extLst>
          </p:cNvPr>
          <p:cNvSpPr txBox="1"/>
          <p:nvPr/>
        </p:nvSpPr>
        <p:spPr>
          <a:xfrm>
            <a:off x="5861992" y="4521791"/>
            <a:ext cx="289657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ja-JP" altLang="en-US" sz="1400" dirty="0"/>
              <a:t>設備の所有者が「代表申請者」となり、補助金は「代表申請者」への交付となる。</a:t>
            </a:r>
            <a:endParaRPr kumimoji="1"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C69F846-2C6B-E336-5E44-F9F08EEE7491}"/>
              </a:ext>
            </a:extLst>
          </p:cNvPr>
          <p:cNvSpPr txBox="1"/>
          <p:nvPr/>
        </p:nvSpPr>
        <p:spPr>
          <a:xfrm>
            <a:off x="1668666" y="478343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AD488AF-633E-66C8-3F92-21B0F7370F7C}"/>
              </a:ext>
            </a:extLst>
          </p:cNvPr>
          <p:cNvSpPr txBox="1"/>
          <p:nvPr/>
        </p:nvSpPr>
        <p:spPr>
          <a:xfrm>
            <a:off x="0" y="2008317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30F0A81-D914-2B41-6910-04ACC7C4AEA8}"/>
              </a:ext>
            </a:extLst>
          </p:cNvPr>
          <p:cNvSpPr txBox="1"/>
          <p:nvPr/>
        </p:nvSpPr>
        <p:spPr>
          <a:xfrm>
            <a:off x="2803032" y="533167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948924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EF31584-3DFC-4F2A-44E0-57527EEDF398}"/>
              </a:ext>
            </a:extLst>
          </p:cNvPr>
          <p:cNvSpPr/>
          <p:nvPr/>
        </p:nvSpPr>
        <p:spPr>
          <a:xfrm>
            <a:off x="3104303" y="2527493"/>
            <a:ext cx="2826448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</a:t>
            </a:r>
            <a:endParaRPr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</a:endParaRPr>
          </a:p>
          <a:p>
            <a:pPr algn="ctr"/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br>
              <a:rPr lang="en-US" altLang="ja-JP" sz="1600" dirty="0">
                <a:solidFill>
                  <a:prstClr val="white"/>
                </a:solidFill>
                <a:latin typeface="+mj-ea"/>
              </a:rPr>
            </a:b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共同申請者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DF88BCC0-B571-E665-49F2-AD3BDF01E19B}"/>
              </a:ext>
            </a:extLst>
          </p:cNvPr>
          <p:cNvCxnSpPr>
            <a:cxnSpLocks/>
          </p:cNvCxnSpPr>
          <p:nvPr/>
        </p:nvCxnSpPr>
        <p:spPr>
          <a:xfrm flipV="1">
            <a:off x="4834589" y="1876658"/>
            <a:ext cx="0" cy="5168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9EFAEF7-234B-4C44-992B-AC3BD6BB1ECB}"/>
              </a:ext>
            </a:extLst>
          </p:cNvPr>
          <p:cNvCxnSpPr>
            <a:cxnSpLocks/>
          </p:cNvCxnSpPr>
          <p:nvPr/>
        </p:nvCxnSpPr>
        <p:spPr>
          <a:xfrm>
            <a:off x="4373198" y="1893636"/>
            <a:ext cx="0" cy="5286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8F8C7EFF-A26F-E634-1613-8A646C7B6520}"/>
              </a:ext>
            </a:extLst>
          </p:cNvPr>
          <p:cNvCxnSpPr>
            <a:cxnSpLocks/>
          </p:cNvCxnSpPr>
          <p:nvPr/>
        </p:nvCxnSpPr>
        <p:spPr>
          <a:xfrm flipV="1">
            <a:off x="4868285" y="4922065"/>
            <a:ext cx="0" cy="64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6FE07069-A9A1-930A-0110-B330B2C621CA}"/>
              </a:ext>
            </a:extLst>
          </p:cNvPr>
          <p:cNvCxnSpPr>
            <a:cxnSpLocks/>
          </p:cNvCxnSpPr>
          <p:nvPr/>
        </p:nvCxnSpPr>
        <p:spPr>
          <a:xfrm>
            <a:off x="4474549" y="4950274"/>
            <a:ext cx="0" cy="64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6185C67-0854-0039-F539-01A8A2AF5F8D}"/>
              </a:ext>
            </a:extLst>
          </p:cNvPr>
          <p:cNvSpPr txBox="1"/>
          <p:nvPr/>
        </p:nvSpPr>
        <p:spPr>
          <a:xfrm>
            <a:off x="4942238" y="5029422"/>
            <a:ext cx="2420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60E9C2F-D72E-352E-7BD5-F90023A405A7}"/>
              </a:ext>
            </a:extLst>
          </p:cNvPr>
          <p:cNvSpPr/>
          <p:nvPr/>
        </p:nvSpPr>
        <p:spPr>
          <a:xfrm>
            <a:off x="3001852" y="3989298"/>
            <a:ext cx="3238882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 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設備の所有者／リース事業者</a:t>
            </a:r>
            <a:r>
              <a:rPr kumimoji="1" lang="en-US" altLang="ja-JP" sz="1600" dirty="0"/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A462AE-3E63-6994-EBDC-89ADC9694AE5}"/>
              </a:ext>
            </a:extLst>
          </p:cNvPr>
          <p:cNvSpPr txBox="1"/>
          <p:nvPr/>
        </p:nvSpPr>
        <p:spPr>
          <a:xfrm>
            <a:off x="2730763" y="3509215"/>
            <a:ext cx="1651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6D8EA7-4CEA-ACFB-2BFA-484E9A83C8E5}"/>
              </a:ext>
            </a:extLst>
          </p:cNvPr>
          <p:cNvCxnSpPr>
            <a:cxnSpLocks/>
          </p:cNvCxnSpPr>
          <p:nvPr/>
        </p:nvCxnSpPr>
        <p:spPr>
          <a:xfrm flipV="1">
            <a:off x="4818755" y="3426880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C8732548-E7BE-C8C6-8678-3990C64B69A2}"/>
              </a:ext>
            </a:extLst>
          </p:cNvPr>
          <p:cNvCxnSpPr>
            <a:cxnSpLocks/>
          </p:cNvCxnSpPr>
          <p:nvPr/>
        </p:nvCxnSpPr>
        <p:spPr>
          <a:xfrm>
            <a:off x="4288757" y="3426880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B9075A-0D29-DC29-9793-3BD842375C27}"/>
              </a:ext>
            </a:extLst>
          </p:cNvPr>
          <p:cNvSpPr txBox="1"/>
          <p:nvPr/>
        </p:nvSpPr>
        <p:spPr>
          <a:xfrm>
            <a:off x="4861603" y="1908778"/>
            <a:ext cx="1850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13DF93A-06C2-C3BE-5555-6C84A0278A9C}"/>
              </a:ext>
            </a:extLst>
          </p:cNvPr>
          <p:cNvSpPr txBox="1"/>
          <p:nvPr/>
        </p:nvSpPr>
        <p:spPr>
          <a:xfrm>
            <a:off x="2636794" y="2007015"/>
            <a:ext cx="1842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サービス料金の支払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D32CAA-9308-4CFC-3C60-F29A6867D204}"/>
              </a:ext>
            </a:extLst>
          </p:cNvPr>
          <p:cNvSpPr txBox="1"/>
          <p:nvPr/>
        </p:nvSpPr>
        <p:spPr>
          <a:xfrm>
            <a:off x="475245" y="3557379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67B39A1-4EE6-62A6-71C2-BA12287BA5BA}"/>
              </a:ext>
            </a:extLst>
          </p:cNvPr>
          <p:cNvGrpSpPr/>
          <p:nvPr/>
        </p:nvGrpSpPr>
        <p:grpSpPr>
          <a:xfrm flipH="1">
            <a:off x="2340027" y="1189522"/>
            <a:ext cx="560809" cy="1656758"/>
            <a:chOff x="7092280" y="1899992"/>
            <a:chExt cx="648072" cy="1889048"/>
          </a:xfrm>
        </p:grpSpPr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844A2E7D-22AC-1C10-5E7F-1E06D6617068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CC85B818-2022-9384-B9CC-C532B0D219D6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8F49DFE1-EE14-906E-909C-A853020306D1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3A70C48-2390-0A4B-ADEA-FB0ED9D244F7}"/>
              </a:ext>
            </a:extLst>
          </p:cNvPr>
          <p:cNvGrpSpPr/>
          <p:nvPr/>
        </p:nvGrpSpPr>
        <p:grpSpPr>
          <a:xfrm flipH="1">
            <a:off x="2353030" y="3103038"/>
            <a:ext cx="611631" cy="1411139"/>
            <a:chOff x="7092280" y="1899992"/>
            <a:chExt cx="648072" cy="1889048"/>
          </a:xfrm>
        </p:grpSpPr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55746E33-E4C8-08F2-F7D4-35AC76B77C12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3F1972F3-DF10-DBD8-DEF4-9925FA655749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E9446509-3898-A9A3-B16C-8F520903AEBE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BEDCEBC-1132-9803-54DE-C82C9C5A98CE}"/>
              </a:ext>
            </a:extLst>
          </p:cNvPr>
          <p:cNvSpPr txBox="1"/>
          <p:nvPr/>
        </p:nvSpPr>
        <p:spPr>
          <a:xfrm>
            <a:off x="818926" y="1659333"/>
            <a:ext cx="195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r>
              <a:rPr lang="ja-JP" altLang="en-US" sz="1200" dirty="0"/>
              <a:t>（</a:t>
            </a:r>
            <a:r>
              <a:rPr lang="en-US" altLang="ja-JP" sz="1200" dirty="0"/>
              <a:t>PPA</a:t>
            </a:r>
            <a:r>
              <a:rPr lang="ja-JP" altLang="en-US" sz="1200" dirty="0"/>
              <a:t>契約期間満了後）</a:t>
            </a:r>
            <a:endParaRPr lang="en-US" altLang="ja-JP" sz="1200" dirty="0"/>
          </a:p>
        </p:txBody>
      </p:sp>
      <p:sp>
        <p:nvSpPr>
          <p:cNvPr id="25" name="角丸四角形 43">
            <a:extLst>
              <a:ext uri="{FF2B5EF4-FFF2-40B4-BE49-F238E27FC236}">
                <a16:creationId xmlns:a16="http://schemas.microsoft.com/office/drawing/2014/main" id="{1063AF66-2EE6-97F9-6382-CEC07D847C64}"/>
              </a:ext>
            </a:extLst>
          </p:cNvPr>
          <p:cNvSpPr/>
          <p:nvPr/>
        </p:nvSpPr>
        <p:spPr>
          <a:xfrm>
            <a:off x="2756686" y="3912343"/>
            <a:ext cx="3878099" cy="101182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7" name="角丸四角形 6">
            <a:extLst>
              <a:ext uri="{FF2B5EF4-FFF2-40B4-BE49-F238E27FC236}">
                <a16:creationId xmlns:a16="http://schemas.microsoft.com/office/drawing/2014/main" id="{C9F5F780-CEBA-9A1C-659E-43764458B7FD}"/>
              </a:ext>
            </a:extLst>
          </p:cNvPr>
          <p:cNvSpPr/>
          <p:nvPr/>
        </p:nvSpPr>
        <p:spPr>
          <a:xfrm>
            <a:off x="2670314" y="874132"/>
            <a:ext cx="3896139" cy="2799672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3DCC8143-4D83-BDA0-F39C-7D8B3EC022C7}"/>
              </a:ext>
            </a:extLst>
          </p:cNvPr>
          <p:cNvSpPr/>
          <p:nvPr/>
        </p:nvSpPr>
        <p:spPr>
          <a:xfrm>
            <a:off x="3769737" y="5861732"/>
            <a:ext cx="1893380" cy="8086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EFA5104-4BD6-B746-B8C5-86A3225B58BA}"/>
              </a:ext>
            </a:extLst>
          </p:cNvPr>
          <p:cNvSpPr/>
          <p:nvPr/>
        </p:nvSpPr>
        <p:spPr>
          <a:xfrm>
            <a:off x="3179202" y="904950"/>
            <a:ext cx="2650494" cy="8743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7167753-3C03-C036-10E6-1815B888B4D7}"/>
              </a:ext>
            </a:extLst>
          </p:cNvPr>
          <p:cNvSpPr txBox="1"/>
          <p:nvPr/>
        </p:nvSpPr>
        <p:spPr>
          <a:xfrm>
            <a:off x="2838524" y="5106930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0B97B7C-E1D0-E3B7-0696-84D22B69E6D7}"/>
              </a:ext>
            </a:extLst>
          </p:cNvPr>
          <p:cNvSpPr txBox="1"/>
          <p:nvPr/>
        </p:nvSpPr>
        <p:spPr>
          <a:xfrm>
            <a:off x="4845629" y="3435270"/>
            <a:ext cx="1850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設備の提供</a:t>
            </a:r>
            <a:endParaRPr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CB7DC8B-ABA5-4CA6-1A9B-B62DB7F71737}"/>
              </a:ext>
            </a:extLst>
          </p:cNvPr>
          <p:cNvSpPr txBox="1"/>
          <p:nvPr/>
        </p:nvSpPr>
        <p:spPr>
          <a:xfrm>
            <a:off x="3871108" y="560061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782286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C0AA58E-8A1F-1C41-CD1A-5C56C7FDDA19}"/>
              </a:ext>
            </a:extLst>
          </p:cNvPr>
          <p:cNvSpPr/>
          <p:nvPr/>
        </p:nvSpPr>
        <p:spPr>
          <a:xfrm>
            <a:off x="2062310" y="3627287"/>
            <a:ext cx="2758252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</a:t>
            </a:r>
            <a:endParaRPr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</a:endParaRPr>
          </a:p>
          <a:p>
            <a:pPr algn="ctr"/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br>
              <a:rPr lang="en-US" altLang="ja-JP" sz="1600" dirty="0">
                <a:solidFill>
                  <a:prstClr val="white"/>
                </a:solidFill>
                <a:latin typeface="+mj-ea"/>
              </a:rPr>
            </a:b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共同申請者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87FAC225-D70D-D655-5420-D2233D69B6E7}"/>
              </a:ext>
            </a:extLst>
          </p:cNvPr>
          <p:cNvCxnSpPr>
            <a:cxnSpLocks/>
          </p:cNvCxnSpPr>
          <p:nvPr/>
        </p:nvCxnSpPr>
        <p:spPr>
          <a:xfrm flipV="1">
            <a:off x="3415196" y="2643587"/>
            <a:ext cx="0" cy="90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0178D103-7CDA-F2E9-EDF1-4F12FE7F925B}"/>
              </a:ext>
            </a:extLst>
          </p:cNvPr>
          <p:cNvCxnSpPr>
            <a:cxnSpLocks/>
          </p:cNvCxnSpPr>
          <p:nvPr/>
        </p:nvCxnSpPr>
        <p:spPr>
          <a:xfrm>
            <a:off x="3059913" y="2672134"/>
            <a:ext cx="0" cy="90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06BD49B-6C48-7F62-70BE-C37CDBAA6156}"/>
              </a:ext>
            </a:extLst>
          </p:cNvPr>
          <p:cNvSpPr txBox="1"/>
          <p:nvPr/>
        </p:nvSpPr>
        <p:spPr>
          <a:xfrm>
            <a:off x="5281013" y="3514774"/>
            <a:ext cx="1893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需要地に設備の設置</a:t>
            </a:r>
            <a:endParaRPr lang="en-US" altLang="ja-JP" sz="12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1EF2464-E149-1E3E-0FBE-5761F58F23E2}"/>
              </a:ext>
            </a:extLst>
          </p:cNvPr>
          <p:cNvSpPr txBox="1"/>
          <p:nvPr/>
        </p:nvSpPr>
        <p:spPr>
          <a:xfrm>
            <a:off x="3441436" y="2820985"/>
            <a:ext cx="1876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14DB5C5-F160-C16E-A78B-48D8F9223B4E}"/>
              </a:ext>
            </a:extLst>
          </p:cNvPr>
          <p:cNvSpPr/>
          <p:nvPr/>
        </p:nvSpPr>
        <p:spPr>
          <a:xfrm>
            <a:off x="1773792" y="5496891"/>
            <a:ext cx="3319547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設備の所有者／リース事業者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AE16F2-97B5-F361-3BF4-1D974F59AD29}"/>
              </a:ext>
            </a:extLst>
          </p:cNvPr>
          <p:cNvSpPr txBox="1"/>
          <p:nvPr/>
        </p:nvSpPr>
        <p:spPr>
          <a:xfrm>
            <a:off x="1469239" y="4787655"/>
            <a:ext cx="86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リース料金の</a:t>
            </a:r>
            <a:r>
              <a:rPr kumimoji="1" lang="ja-JP" altLang="en-US" sz="1200" dirty="0"/>
              <a:t>支払</a:t>
            </a:r>
            <a:endParaRPr kumimoji="1" lang="en-US" altLang="ja-JP" sz="1200" dirty="0"/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DD6A2AF0-4EBA-B41B-DF71-32F1B9919A5F}"/>
              </a:ext>
            </a:extLst>
          </p:cNvPr>
          <p:cNvCxnSpPr>
            <a:cxnSpLocks/>
          </p:cNvCxnSpPr>
          <p:nvPr/>
        </p:nvCxnSpPr>
        <p:spPr>
          <a:xfrm flipV="1">
            <a:off x="2432808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E2854E64-2852-C41A-C661-69294FBDD7C2}"/>
              </a:ext>
            </a:extLst>
          </p:cNvPr>
          <p:cNvCxnSpPr>
            <a:cxnSpLocks/>
          </p:cNvCxnSpPr>
          <p:nvPr/>
        </p:nvCxnSpPr>
        <p:spPr>
          <a:xfrm>
            <a:off x="2248936" y="452741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8C18E6EF-48B2-5EE1-C725-68D71DA9CD98}"/>
              </a:ext>
            </a:extLst>
          </p:cNvPr>
          <p:cNvCxnSpPr>
            <a:cxnSpLocks/>
          </p:cNvCxnSpPr>
          <p:nvPr/>
        </p:nvCxnSpPr>
        <p:spPr>
          <a:xfrm flipH="1">
            <a:off x="4870136" y="3961538"/>
            <a:ext cx="216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1CCCAF25-B14B-AB7E-5FA1-14A8D7391DE1}"/>
              </a:ext>
            </a:extLst>
          </p:cNvPr>
          <p:cNvCxnSpPr>
            <a:cxnSpLocks/>
          </p:cNvCxnSpPr>
          <p:nvPr/>
        </p:nvCxnSpPr>
        <p:spPr>
          <a:xfrm>
            <a:off x="4934730" y="4157947"/>
            <a:ext cx="216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F33CA989-5213-C8CE-F95B-ED356076E697}"/>
              </a:ext>
            </a:extLst>
          </p:cNvPr>
          <p:cNvCxnSpPr>
            <a:cxnSpLocks/>
          </p:cNvCxnSpPr>
          <p:nvPr/>
        </p:nvCxnSpPr>
        <p:spPr>
          <a:xfrm flipV="1">
            <a:off x="4150056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BF24C03D-3832-DFCA-8318-AB1A62A07F14}"/>
              </a:ext>
            </a:extLst>
          </p:cNvPr>
          <p:cNvCxnSpPr>
            <a:cxnSpLocks/>
          </p:cNvCxnSpPr>
          <p:nvPr/>
        </p:nvCxnSpPr>
        <p:spPr>
          <a:xfrm>
            <a:off x="4294072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A7F13C3-AED1-353A-3B5E-7BB5AAE8CBE4}"/>
              </a:ext>
            </a:extLst>
          </p:cNvPr>
          <p:cNvSpPr txBox="1"/>
          <p:nvPr/>
        </p:nvSpPr>
        <p:spPr>
          <a:xfrm>
            <a:off x="4242083" y="4851678"/>
            <a:ext cx="1047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設備の売却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6FB7EF11-88DB-66E3-F890-FC92120DD0E8}"/>
              </a:ext>
            </a:extLst>
          </p:cNvPr>
          <p:cNvGrpSpPr/>
          <p:nvPr/>
        </p:nvGrpSpPr>
        <p:grpSpPr>
          <a:xfrm flipH="1">
            <a:off x="1221480" y="2131879"/>
            <a:ext cx="748318" cy="1710533"/>
            <a:chOff x="7092280" y="1899992"/>
            <a:chExt cx="648072" cy="1889048"/>
          </a:xfrm>
        </p:grpSpPr>
        <p:cxnSp>
          <p:nvCxnSpPr>
            <p:cNvPr id="18" name="直線矢印コネクタ 17">
              <a:extLst>
                <a:ext uri="{FF2B5EF4-FFF2-40B4-BE49-F238E27FC236}">
                  <a16:creationId xmlns:a16="http://schemas.microsoft.com/office/drawing/2014/main" id="{C9784714-D477-F0EB-1712-4F6DB7F48CF6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6D844C59-C02B-DC6D-F591-F2ECBC8E1E05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D104F637-785A-8459-B9DD-8A6EB58DF4A5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E3336585-7315-B84D-C3F7-3E468FB2FBD8}"/>
              </a:ext>
            </a:extLst>
          </p:cNvPr>
          <p:cNvGrpSpPr/>
          <p:nvPr/>
        </p:nvGrpSpPr>
        <p:grpSpPr>
          <a:xfrm flipH="1">
            <a:off x="1236987" y="4042293"/>
            <a:ext cx="649664" cy="1889048"/>
            <a:chOff x="7092280" y="1899992"/>
            <a:chExt cx="648072" cy="1889048"/>
          </a:xfrm>
        </p:grpSpPr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E49E778F-3365-720D-AACB-4C5637E68A32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C896A1D6-2314-BAC5-1608-1A8D4297F39E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FBAA8E98-1067-1124-006D-CDDAE77D5C11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角丸四角形 37">
            <a:extLst>
              <a:ext uri="{FF2B5EF4-FFF2-40B4-BE49-F238E27FC236}">
                <a16:creationId xmlns:a16="http://schemas.microsoft.com/office/drawing/2014/main" id="{33424DD8-CEB8-04D4-E7EB-4049585834AD}"/>
              </a:ext>
            </a:extLst>
          </p:cNvPr>
          <p:cNvSpPr/>
          <p:nvPr/>
        </p:nvSpPr>
        <p:spPr>
          <a:xfrm>
            <a:off x="1472879" y="5387008"/>
            <a:ext cx="3816423" cy="113735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81C283B-9336-3ACA-10B8-8D0596A52E86}"/>
              </a:ext>
            </a:extLst>
          </p:cNvPr>
          <p:cNvSpPr txBox="1"/>
          <p:nvPr/>
        </p:nvSpPr>
        <p:spPr>
          <a:xfrm>
            <a:off x="1340096" y="2935902"/>
            <a:ext cx="1796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サービス料金の支払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354C37C-DB9A-72AD-7964-FBA9BD799356}"/>
              </a:ext>
            </a:extLst>
          </p:cNvPr>
          <p:cNvSpPr/>
          <p:nvPr/>
        </p:nvSpPr>
        <p:spPr>
          <a:xfrm>
            <a:off x="7124942" y="3572134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0054E7BB-50BF-65A5-F3F3-79E1FBEF9CFB}"/>
              </a:ext>
            </a:extLst>
          </p:cNvPr>
          <p:cNvSpPr/>
          <p:nvPr/>
        </p:nvSpPr>
        <p:spPr>
          <a:xfrm>
            <a:off x="1976965" y="1647089"/>
            <a:ext cx="2650494" cy="9506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共同事業者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6BB2B9D-BE9D-E8B7-7E34-555EAEF5766A}"/>
              </a:ext>
            </a:extLst>
          </p:cNvPr>
          <p:cNvSpPr txBox="1"/>
          <p:nvPr/>
        </p:nvSpPr>
        <p:spPr>
          <a:xfrm>
            <a:off x="3409046" y="4672248"/>
            <a:ext cx="859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設備の売却代金の支払</a:t>
            </a:r>
            <a:endParaRPr kumimoji="1" lang="en-US" altLang="ja-JP" sz="12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82ED07F-9620-7316-A252-211858E68E10}"/>
              </a:ext>
            </a:extLst>
          </p:cNvPr>
          <p:cNvSpPr txBox="1"/>
          <p:nvPr/>
        </p:nvSpPr>
        <p:spPr>
          <a:xfrm>
            <a:off x="2434937" y="4775266"/>
            <a:ext cx="1047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設備の提供</a:t>
            </a:r>
            <a:endParaRPr lang="en-US" altLang="ja-JP" sz="1200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B4981EF-6ADC-8338-1CEB-A397BEE1DCBF}"/>
              </a:ext>
            </a:extLst>
          </p:cNvPr>
          <p:cNvSpPr txBox="1"/>
          <p:nvPr/>
        </p:nvSpPr>
        <p:spPr>
          <a:xfrm>
            <a:off x="5348577" y="421963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3" name="角丸四角形 37">
            <a:extLst>
              <a:ext uri="{FF2B5EF4-FFF2-40B4-BE49-F238E27FC236}">
                <a16:creationId xmlns:a16="http://schemas.microsoft.com/office/drawing/2014/main" id="{9C14F71D-8190-AB43-BC74-69494F3B0B2C}"/>
              </a:ext>
            </a:extLst>
          </p:cNvPr>
          <p:cNvSpPr/>
          <p:nvPr/>
        </p:nvSpPr>
        <p:spPr>
          <a:xfrm>
            <a:off x="1486132" y="1451114"/>
            <a:ext cx="3761730" cy="3178194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3CF4999-66B2-8A89-8EB3-9D177F15544B}"/>
              </a:ext>
            </a:extLst>
          </p:cNvPr>
          <p:cNvSpPr txBox="1"/>
          <p:nvPr/>
        </p:nvSpPr>
        <p:spPr>
          <a:xfrm>
            <a:off x="-207425" y="4381179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5D4026F-31A1-2B91-A4CF-F470E0129C4E}"/>
              </a:ext>
            </a:extLst>
          </p:cNvPr>
          <p:cNvSpPr txBox="1"/>
          <p:nvPr/>
        </p:nvSpPr>
        <p:spPr>
          <a:xfrm>
            <a:off x="215770" y="2343985"/>
            <a:ext cx="195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r>
              <a:rPr lang="ja-JP" altLang="en-US" sz="1200" dirty="0"/>
              <a:t>（</a:t>
            </a:r>
            <a:r>
              <a:rPr lang="en-US" altLang="ja-JP" sz="1200" dirty="0"/>
              <a:t>PPA</a:t>
            </a:r>
            <a:r>
              <a:rPr lang="ja-JP" altLang="en-US" sz="1200" dirty="0"/>
              <a:t>契約期間満了後）</a:t>
            </a:r>
            <a:endParaRPr lang="en-US" altLang="ja-JP" sz="12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8046259-B44D-E744-1EAA-92242AA1B917}"/>
              </a:ext>
            </a:extLst>
          </p:cNvPr>
          <p:cNvSpPr txBox="1"/>
          <p:nvPr/>
        </p:nvSpPr>
        <p:spPr>
          <a:xfrm>
            <a:off x="7216642" y="326435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1432432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501</Words>
  <Application>Microsoft Office PowerPoint</Application>
  <PresentationFormat>画面に合わせる (4:3)</PresentationFormat>
  <Paragraphs>94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津崎 通正</cp:lastModifiedBy>
  <cp:revision>1</cp:revision>
  <dcterms:created xsi:type="dcterms:W3CDTF">2026-01-26T07:40:14Z</dcterms:created>
  <dcterms:modified xsi:type="dcterms:W3CDTF">2026-04-22T04:11:41Z</dcterms:modified>
</cp:coreProperties>
</file>