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72" r:id="rId2"/>
  </p:sldMasterIdLst>
  <p:sldIdLst>
    <p:sldId id="259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37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3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18" Type="http://schemas.openxmlformats.org/officeDocument/2006/relationships/customXml" Target="../customXml/item2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customXml" Target="../customXml/item1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customXml" Target="../customXml/item3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012405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48146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399234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91165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479544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820505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825625"/>
            <a:ext cx="386715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4247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365125"/>
            <a:ext cx="78867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30238" y="1681163"/>
            <a:ext cx="386873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630238" y="2505075"/>
            <a:ext cx="386873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7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7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4832616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6217220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044485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95417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4419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0238" y="457200"/>
            <a:ext cx="2949575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3887788" y="987425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630238" y="2057400"/>
            <a:ext cx="2949575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3651538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27866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762625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6444100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0076053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22713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92971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032719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25088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6507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98971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43FAFD-B33D-4E1C-BC1A-7BA693AD2AEC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EBF7DB-E199-4EB2-A4CC-D68340A943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317694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628650" y="365125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6286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788E0B-7A9B-49F9-AC16-8F4619649257}" type="datetimeFigureOut">
              <a:rPr kumimoji="1" lang="ja-JP" altLang="en-US" smtClean="0"/>
              <a:t>2025/4/18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028950" y="6356350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457950" y="6356350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9A8687-7CC1-4B3D-92E9-97BB95582B4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772302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/>
          <p:cNvSpPr txBox="1"/>
          <p:nvPr/>
        </p:nvSpPr>
        <p:spPr>
          <a:xfrm>
            <a:off x="1498708" y="317805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導入設備の運用説明書</a:t>
            </a:r>
          </a:p>
        </p:txBody>
      </p:sp>
      <p:grpSp>
        <p:nvGrpSpPr>
          <p:cNvPr id="10" name="グループ化 9"/>
          <p:cNvGrpSpPr/>
          <p:nvPr/>
        </p:nvGrpSpPr>
        <p:grpSpPr>
          <a:xfrm>
            <a:off x="124694" y="1213658"/>
            <a:ext cx="8830883" cy="5334291"/>
            <a:chOff x="124694" y="590203"/>
            <a:chExt cx="8830883" cy="6199049"/>
          </a:xfrm>
        </p:grpSpPr>
        <p:sp>
          <p:nvSpPr>
            <p:cNvPr id="12" name="正方形/長方形 11"/>
            <p:cNvSpPr/>
            <p:nvPr/>
          </p:nvSpPr>
          <p:spPr>
            <a:xfrm>
              <a:off x="124694" y="598996"/>
              <a:ext cx="8794867" cy="6190256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0" name="正方形/長方形 19"/>
            <p:cNvSpPr/>
            <p:nvPr/>
          </p:nvSpPr>
          <p:spPr>
            <a:xfrm>
              <a:off x="5220393" y="590203"/>
              <a:ext cx="3732413" cy="52954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6" name="正方形/長方形 5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19" name="直線コネクタ 18"/>
            <p:cNvCxnSpPr/>
            <p:nvPr/>
          </p:nvCxnSpPr>
          <p:spPr>
            <a:xfrm flipH="1">
              <a:off x="5219009" y="590203"/>
              <a:ext cx="1384" cy="4387478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正方形/長方形 20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4" name="正方形/長方形 23"/>
            <p:cNvSpPr/>
            <p:nvPr/>
          </p:nvSpPr>
          <p:spPr>
            <a:xfrm>
              <a:off x="5219009" y="906418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5" name="正方形/長方形 24"/>
            <p:cNvSpPr/>
            <p:nvPr/>
          </p:nvSpPr>
          <p:spPr>
            <a:xfrm>
              <a:off x="5221780" y="2944349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災害時の動作説明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4" name="正方形/長方形 3"/>
            <p:cNvSpPr/>
            <p:nvPr/>
          </p:nvSpPr>
          <p:spPr>
            <a:xfrm>
              <a:off x="4547062" y="4977681"/>
              <a:ext cx="4405744" cy="180550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15" name="正方形/長方形 14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14" name="テキスト ボックス 13"/>
          <p:cNvSpPr txBox="1"/>
          <p:nvPr/>
        </p:nvSpPr>
        <p:spPr>
          <a:xfrm>
            <a:off x="124694" y="6542117"/>
            <a:ext cx="895280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1/2</a:t>
            </a:r>
            <a:endParaRPr kumimoji="1" lang="ja-JP" altLang="en-US" sz="1400" dirty="0"/>
          </a:p>
        </p:txBody>
      </p:sp>
      <p:sp>
        <p:nvSpPr>
          <p:cNvPr id="26" name="テキスト ボックス 25">
            <a:extLst>
              <a:ext uri="{FF2B5EF4-FFF2-40B4-BE49-F238E27FC236}">
                <a16:creationId xmlns:a16="http://schemas.microsoft.com/office/drawing/2014/main" id="{2B58C27B-8B38-4E8D-97AB-2E56397004C3}"/>
              </a:ext>
            </a:extLst>
          </p:cNvPr>
          <p:cNvSpPr txBox="1"/>
          <p:nvPr/>
        </p:nvSpPr>
        <p:spPr>
          <a:xfrm>
            <a:off x="4908666" y="453461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施設の住所：　　　　　</a:t>
            </a:r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70BC147E-169E-417A-89FC-D2867E44B436}"/>
              </a:ext>
            </a:extLst>
          </p:cNvPr>
          <p:cNvSpPr txBox="1"/>
          <p:nvPr/>
        </p:nvSpPr>
        <p:spPr>
          <a:xfrm>
            <a:off x="4898729" y="758135"/>
            <a:ext cx="374373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設備設置箇所の住所：　　　　　</a:t>
            </a:r>
          </a:p>
        </p:txBody>
      </p: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D7C0F605-654E-46D3-83BE-670212B25911}"/>
              </a:ext>
            </a:extLst>
          </p:cNvPr>
          <p:cNvSpPr txBox="1"/>
          <p:nvPr/>
        </p:nvSpPr>
        <p:spPr>
          <a:xfrm>
            <a:off x="4908665" y="162431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latin typeface="+mn-ea"/>
              </a:rPr>
              <a:t>施設名：　　　　　</a:t>
            </a: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C869A13C-0F8F-2239-7798-F1CA0EE99469}"/>
              </a:ext>
            </a:extLst>
          </p:cNvPr>
          <p:cNvSpPr txBox="1"/>
          <p:nvPr/>
        </p:nvSpPr>
        <p:spPr>
          <a:xfrm>
            <a:off x="114335" y="8106"/>
            <a:ext cx="1280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B-8-1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51653327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8574" y="2380033"/>
            <a:ext cx="2901" cy="583211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1517" y="5426921"/>
            <a:ext cx="2954655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・蓄電池から特定負荷設備へ電力供給。</a:t>
            </a:r>
            <a:endParaRPr lang="en-US" altLang="ja-JP" sz="1200" dirty="0"/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05D0EB66-C117-83B3-C4A8-1B07B01FC098}"/>
              </a:ext>
            </a:extLst>
          </p:cNvPr>
          <p:cNvGrpSpPr/>
          <p:nvPr/>
        </p:nvGrpSpPr>
        <p:grpSpPr>
          <a:xfrm>
            <a:off x="1886226" y="1713881"/>
            <a:ext cx="1344216" cy="636194"/>
            <a:chOff x="2394065" y="1182119"/>
            <a:chExt cx="1792288" cy="8482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721C5EA-B178-6EEF-14EB-1713E1EF8EA1}"/>
                </a:ext>
              </a:extLst>
            </p:cNvPr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6" name="平行四辺形 5">
                <a:extLst>
                  <a:ext uri="{FF2B5EF4-FFF2-40B4-BE49-F238E27FC236}">
                    <a16:creationId xmlns:a16="http://schemas.microsoft.com/office/drawing/2014/main" id="{970096BB-D413-71A0-C18B-985321AE2C86}"/>
                  </a:ext>
                </a:extLst>
              </p:cNvPr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2C0C428F-3F1E-0438-D49E-2FEF267C7636}"/>
                  </a:ext>
                </a:extLst>
              </p:cNvPr>
              <p:cNvCxnSpPr>
                <a:stCxn id="6" idx="5"/>
                <a:endCxn id="6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46F9E341-9523-2BE6-78BF-0BB3CC2C1140}"/>
                  </a:ext>
                </a:extLst>
              </p:cNvPr>
              <p:cNvCxnSpPr>
                <a:stCxn id="6" idx="1"/>
                <a:endCxn id="6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3BF1A36F-E379-40CF-6990-4222ABD7B82C}"/>
                  </a:ext>
                </a:extLst>
              </p:cNvPr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723E436E-5CA2-7030-407A-B32F870E20A9}"/>
                  </a:ext>
                </a:extLst>
              </p:cNvPr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A1E5C497-9E20-F60C-155E-01B0E6CBFEC2}"/>
                </a:ext>
              </a:extLst>
            </p:cNvPr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344034D5-44C3-A2CE-4772-C6BE8B68D379}"/>
                </a:ext>
              </a:extLst>
            </p:cNvPr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42411641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68291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2610204" y="24936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2400" b="1" u="sng" dirty="0">
                <a:latin typeface="+mn-ea"/>
              </a:rPr>
              <a:t>導入設備の運用方法説明図面</a:t>
            </a: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24694" y="6542117"/>
            <a:ext cx="887454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dirty="0"/>
              <a:t>※</a:t>
            </a:r>
            <a:r>
              <a:rPr kumimoji="1" lang="ja-JP" altLang="en-US" sz="1400" dirty="0"/>
              <a:t>必要に応じて、記入する欄の構成や数を変更すること　　　　　　　　　　　　　　　　　　　　　　</a:t>
            </a:r>
            <a:r>
              <a:rPr kumimoji="1" lang="en-US" altLang="ja-JP" sz="1400" dirty="0"/>
              <a:t>2/2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250905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グループ化 16"/>
          <p:cNvGrpSpPr/>
          <p:nvPr/>
        </p:nvGrpSpPr>
        <p:grpSpPr>
          <a:xfrm>
            <a:off x="290945" y="1413164"/>
            <a:ext cx="8645235" cy="5087389"/>
            <a:chOff x="155168" y="590203"/>
            <a:chExt cx="8800409" cy="6192981"/>
          </a:xfrm>
        </p:grpSpPr>
        <p:sp>
          <p:nvSpPr>
            <p:cNvPr id="18" name="正方形/長方形 17"/>
            <p:cNvSpPr/>
            <p:nvPr/>
          </p:nvSpPr>
          <p:spPr>
            <a:xfrm>
              <a:off x="157939" y="590203"/>
              <a:ext cx="8794867" cy="6190256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22" name="正方形/長方形 21"/>
            <p:cNvSpPr/>
            <p:nvPr/>
          </p:nvSpPr>
          <p:spPr>
            <a:xfrm>
              <a:off x="5220393" y="590203"/>
              <a:ext cx="3732413" cy="5295448"/>
            </a:xfrm>
            <a:prstGeom prst="rect">
              <a:avLst/>
            </a:prstGeom>
            <a:no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latin typeface="+mn-ea"/>
              </a:endParaRPr>
            </a:p>
          </p:txBody>
        </p:sp>
        <p:sp>
          <p:nvSpPr>
            <p:cNvPr id="23" name="正方形/長方形 22"/>
            <p:cNvSpPr/>
            <p:nvPr/>
          </p:nvSpPr>
          <p:spPr>
            <a:xfrm>
              <a:off x="157938" y="590203"/>
              <a:ext cx="5062455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導入システム図</a:t>
              </a:r>
            </a:p>
          </p:txBody>
        </p:sp>
        <p:cxnSp>
          <p:nvCxnSpPr>
            <p:cNvPr id="26" name="直線コネクタ 25"/>
            <p:cNvCxnSpPr/>
            <p:nvPr/>
          </p:nvCxnSpPr>
          <p:spPr>
            <a:xfrm flipH="1">
              <a:off x="5219009" y="590203"/>
              <a:ext cx="1384" cy="401278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正方形/長方形 26"/>
            <p:cNvSpPr/>
            <p:nvPr/>
          </p:nvSpPr>
          <p:spPr>
            <a:xfrm>
              <a:off x="5219009" y="591845"/>
              <a:ext cx="3735180" cy="316215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システムの説明</a:t>
              </a:r>
            </a:p>
          </p:txBody>
        </p:sp>
        <p:sp>
          <p:nvSpPr>
            <p:cNvPr id="28" name="正方形/長方形 27"/>
            <p:cNvSpPr/>
            <p:nvPr/>
          </p:nvSpPr>
          <p:spPr>
            <a:xfrm>
              <a:off x="5219009" y="906418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平常時の動作説明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太陽光発電電力は、パワーコンディショナの系統出力から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分電盤を経由して特定負荷設備へ供給される。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発電電力が特定負荷設備の消費電力より大きい且つ蓄電池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が満充電でない場合は、この余剰電力は蓄電池に充電され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発電電力が特定負荷設備の消費電力より小さい場合は、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蓄電池から特定負荷設備へ電力を供給する。（蓄電池容量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が設定値を割り込むと供給停止し、商用電源から供給）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4.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パワーコンディショナの自立運転出力は、平常時には停止</a:t>
              </a:r>
            </a:p>
          </p:txBody>
        </p:sp>
        <p:sp>
          <p:nvSpPr>
            <p:cNvPr id="29" name="正方形/長方形 28"/>
            <p:cNvSpPr/>
            <p:nvPr/>
          </p:nvSpPr>
          <p:spPr>
            <a:xfrm>
              <a:off x="5221780" y="2944349"/>
              <a:ext cx="3733797" cy="2034974"/>
            </a:xfrm>
            <a:prstGeom prst="rect">
              <a:avLst/>
            </a:prstGeom>
            <a:noFill/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災害時の動作説明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1.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災害時に電力系統が停止すると、パワーコンディショナの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系統出力も自動で停止するため、手動で自立運転系を復帰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させる。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2.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停電時に太陽光発電がある場合は、パワーコンディショナ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の自立運転出力から特定負荷設備に電力供給を行う。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  <a:t>3. </a:t>
              </a: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発電量が特定負荷設備の電力消費量を上回る場合は、余剰</a:t>
              </a:r>
              <a:endParaRPr kumimoji="1" lang="en-US" altLang="ja-JP" sz="10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電力を蓄電池に充電する。下回る場合は、蓄電池から特定</a:t>
              </a:r>
              <a:br>
                <a:rPr kumimoji="1" lang="en-US" altLang="ja-JP" sz="1000" dirty="0">
                  <a:solidFill>
                    <a:srgbClr val="FF0000"/>
                  </a:solidFill>
                  <a:latin typeface="+mn-ea"/>
                </a:rPr>
              </a:br>
              <a:r>
                <a:rPr kumimoji="1" lang="ja-JP" altLang="en-US" sz="1000" dirty="0">
                  <a:solidFill>
                    <a:srgbClr val="FF0000"/>
                  </a:solidFill>
                  <a:latin typeface="+mn-ea"/>
                </a:rPr>
                <a:t>　負荷設備電力を供給する。</a:t>
              </a:r>
              <a:endParaRPr kumimoji="1" lang="ja-JP" altLang="en-US" sz="10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0" name="正方形/長方形 29"/>
            <p:cNvSpPr/>
            <p:nvPr/>
          </p:nvSpPr>
          <p:spPr>
            <a:xfrm>
              <a:off x="4547062" y="4977681"/>
              <a:ext cx="4405744" cy="1805503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特定負荷設備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　</a:t>
              </a:r>
              <a:endParaRPr kumimoji="1" lang="en-US" altLang="ja-JP" sz="1200" dirty="0">
                <a:solidFill>
                  <a:schemeClr val="tx1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事務室照明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300W</a:t>
              </a: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廊下照明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  200W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・系統②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台所コンセント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1500W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・系統③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食堂・居間コンセント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1200W</a:t>
              </a: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  <p:sp>
          <p:nvSpPr>
            <p:cNvPr id="31" name="正方形/長方形 30"/>
            <p:cNvSpPr/>
            <p:nvPr/>
          </p:nvSpPr>
          <p:spPr>
            <a:xfrm>
              <a:off x="155168" y="4981689"/>
              <a:ext cx="4391484" cy="1798771"/>
            </a:xfrm>
            <a:prstGeom prst="rect">
              <a:avLst/>
            </a:prstGeom>
            <a:noFill/>
            <a:ln w="2222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t" anchorCtr="0"/>
            <a:lstStyle/>
            <a:p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【</a:t>
              </a:r>
              <a:r>
                <a:rPr kumimoji="1" lang="ja-JP" altLang="en-US" sz="1200" dirty="0">
                  <a:solidFill>
                    <a:schemeClr val="tx1"/>
                  </a:solidFill>
                  <a:latin typeface="+mn-ea"/>
                </a:rPr>
                <a:t>システム構成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】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・太陽電池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240W×60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枚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14.4kW</a:t>
              </a: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・パワーコンディショナ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 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　（自立運転出力付き）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				13kW×1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</a:t>
              </a:r>
              <a:endParaRPr kumimoji="1" lang="en-US" altLang="ja-JP" sz="1200" dirty="0">
                <a:solidFill>
                  <a:srgbClr val="FF0000"/>
                </a:solidFill>
                <a:latin typeface="+mn-ea"/>
              </a:endParaRPr>
            </a:p>
            <a:p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　・リチウムイオン蓄電池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	12kWh×2</a:t>
              </a:r>
              <a:r>
                <a:rPr kumimoji="1" lang="ja-JP" altLang="en-US" sz="1200" dirty="0">
                  <a:solidFill>
                    <a:srgbClr val="FF0000"/>
                  </a:solidFill>
                  <a:latin typeface="+mn-ea"/>
                </a:rPr>
                <a:t>台 </a:t>
              </a:r>
              <a:r>
                <a:rPr kumimoji="1" lang="en-US" altLang="ja-JP" sz="1200" dirty="0">
                  <a:solidFill>
                    <a:srgbClr val="FF0000"/>
                  </a:solidFill>
                  <a:latin typeface="+mn-ea"/>
                </a:rPr>
                <a:t>= 24kWh</a:t>
              </a:r>
              <a:r>
                <a:rPr kumimoji="1" lang="en-US" altLang="ja-JP" sz="1200" dirty="0">
                  <a:solidFill>
                    <a:schemeClr val="tx1"/>
                  </a:solidFill>
                  <a:latin typeface="+mn-ea"/>
                </a:rPr>
                <a:t>	</a:t>
              </a:r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  <a:p>
              <a:endParaRPr kumimoji="1" lang="ja-JP" altLang="en-US" sz="1200" dirty="0">
                <a:solidFill>
                  <a:schemeClr val="tx1"/>
                </a:solidFill>
                <a:latin typeface="+mn-ea"/>
              </a:endParaRPr>
            </a:p>
          </p:txBody>
        </p:sp>
      </p:grpSp>
      <p:sp>
        <p:nvSpPr>
          <p:cNvPr id="9" name="テキスト ボックス 8"/>
          <p:cNvSpPr txBox="1"/>
          <p:nvPr/>
        </p:nvSpPr>
        <p:spPr>
          <a:xfrm>
            <a:off x="325209" y="359685"/>
            <a:ext cx="428835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導入設備の運用説明書（</a:t>
            </a:r>
            <a:r>
              <a:rPr kumimoji="1" lang="en-US" altLang="ja-JP" sz="2000" b="1" u="sng" dirty="0">
                <a:solidFill>
                  <a:srgbClr val="FF0000"/>
                </a:solidFill>
                <a:latin typeface="+mn-ea"/>
              </a:rPr>
              <a:t>※</a:t>
            </a:r>
            <a:r>
              <a:rPr kumimoji="1" lang="ja-JP" altLang="en-US" sz="20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18F7CDB9-6940-4D26-92CE-B0AF7C3693E9}"/>
              </a:ext>
            </a:extLst>
          </p:cNvPr>
          <p:cNvSpPr txBox="1"/>
          <p:nvPr/>
        </p:nvSpPr>
        <p:spPr>
          <a:xfrm>
            <a:off x="4750721" y="351635"/>
            <a:ext cx="38113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施設の住所：●●県●●市●●●●●　　　　　</a:t>
            </a: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6D64BA26-1F7E-4426-BA63-7C6F9C2B98CA}"/>
              </a:ext>
            </a:extLst>
          </p:cNvPr>
          <p:cNvSpPr txBox="1"/>
          <p:nvPr/>
        </p:nvSpPr>
        <p:spPr>
          <a:xfrm>
            <a:off x="4750721" y="719992"/>
            <a:ext cx="426997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設備設置箇所の住所：同上</a:t>
            </a:r>
            <a:endParaRPr kumimoji="1" lang="en-US" altLang="ja-JP" sz="1400" b="1" u="sng" dirty="0">
              <a:solidFill>
                <a:srgbClr val="FF0000"/>
              </a:solidFill>
              <a:latin typeface="+mn-ea"/>
            </a:endParaRPr>
          </a:p>
          <a:p>
            <a:r>
              <a:rPr kumimoji="1" lang="ja-JP" altLang="en-US" sz="1000" b="1" dirty="0">
                <a:solidFill>
                  <a:srgbClr val="FF0000"/>
                </a:solidFill>
                <a:latin typeface="+mn-ea"/>
              </a:rPr>
              <a:t>　　＊実際に事業を行う場所の所在地・施設名称を記入してください。</a:t>
            </a:r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AAFB587-5C9D-4E1D-80BE-0AA2B2CF689A}"/>
              </a:ext>
            </a:extLst>
          </p:cNvPr>
          <p:cNvSpPr txBox="1"/>
          <p:nvPr/>
        </p:nvSpPr>
        <p:spPr>
          <a:xfrm>
            <a:off x="4759033" y="60605"/>
            <a:ext cx="36752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400" b="1" u="sng" dirty="0">
                <a:solidFill>
                  <a:srgbClr val="FF0000"/>
                </a:solidFill>
                <a:latin typeface="+mn-ea"/>
              </a:rPr>
              <a:t>施設名：●●●●　　　　　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6C6B6C9-080F-36A7-CFD3-01A8E42073ED}"/>
              </a:ext>
            </a:extLst>
          </p:cNvPr>
          <p:cNvSpPr txBox="1"/>
          <p:nvPr/>
        </p:nvSpPr>
        <p:spPr>
          <a:xfrm>
            <a:off x="627018" y="4356246"/>
            <a:ext cx="4553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900" dirty="0">
                <a:solidFill>
                  <a:srgbClr val="FF0000"/>
                </a:solidFill>
              </a:rPr>
              <a:t>＊導入設備による発電量の</a:t>
            </a:r>
            <a:r>
              <a:rPr kumimoji="1" lang="en-US" altLang="ja-JP" sz="900" dirty="0">
                <a:solidFill>
                  <a:srgbClr val="FF0000"/>
                </a:solidFill>
              </a:rPr>
              <a:t>50</a:t>
            </a:r>
            <a:r>
              <a:rPr kumimoji="1" lang="ja-JP" altLang="en-US" sz="900" dirty="0">
                <a:solidFill>
                  <a:srgbClr val="FF0000"/>
                </a:solidFill>
              </a:rPr>
              <a:t>％以上を導入場所の敷地内で自家消費すること。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r>
              <a:rPr kumimoji="1" lang="ja-JP" altLang="en-US" sz="900" dirty="0">
                <a:solidFill>
                  <a:srgbClr val="FF0000"/>
                </a:solidFill>
              </a:rPr>
              <a:t>＊パワーコンディショナの最大定格出力の合計が</a:t>
            </a:r>
            <a:r>
              <a:rPr kumimoji="1" lang="en-US" altLang="ja-JP" sz="900" dirty="0">
                <a:solidFill>
                  <a:srgbClr val="FF0000"/>
                </a:solidFill>
              </a:rPr>
              <a:t>10kW</a:t>
            </a:r>
            <a:r>
              <a:rPr kumimoji="1" lang="ja-JP" altLang="en-US" sz="900" dirty="0">
                <a:solidFill>
                  <a:srgbClr val="FF0000"/>
                </a:solidFill>
              </a:rPr>
              <a:t>以上であること。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r>
              <a:rPr kumimoji="1" lang="ja-JP" altLang="en-US" sz="900" dirty="0">
                <a:solidFill>
                  <a:srgbClr val="FF0000"/>
                </a:solidFill>
              </a:rPr>
              <a:t>＊積載率（太陽光発電モジュール容量</a:t>
            </a:r>
            <a:r>
              <a:rPr kumimoji="1" lang="en-US" altLang="ja-JP" sz="900" dirty="0">
                <a:solidFill>
                  <a:srgbClr val="FF0000"/>
                </a:solidFill>
              </a:rPr>
              <a:t>÷</a:t>
            </a:r>
            <a:r>
              <a:rPr kumimoji="1" lang="ja-JP" altLang="en-US" sz="900" dirty="0">
                <a:solidFill>
                  <a:srgbClr val="FF0000"/>
                </a:solidFill>
              </a:rPr>
              <a:t>パワーコンディショナの最大定格出力）は、</a:t>
            </a:r>
            <a:endParaRPr kumimoji="1" lang="en-US" altLang="ja-JP" sz="900" dirty="0">
              <a:solidFill>
                <a:srgbClr val="FF0000"/>
              </a:solidFill>
            </a:endParaRPr>
          </a:p>
          <a:p>
            <a:r>
              <a:rPr kumimoji="1" lang="ja-JP" altLang="en-US" sz="900" dirty="0">
                <a:solidFill>
                  <a:srgbClr val="FF0000"/>
                </a:solidFill>
              </a:rPr>
              <a:t>　</a:t>
            </a:r>
            <a:r>
              <a:rPr kumimoji="1" lang="en-US" altLang="ja-JP" sz="900" dirty="0">
                <a:solidFill>
                  <a:srgbClr val="FF0000"/>
                </a:solidFill>
              </a:rPr>
              <a:t>1</a:t>
            </a:r>
            <a:r>
              <a:rPr kumimoji="1" lang="ja-JP" altLang="en-US" sz="900" dirty="0">
                <a:solidFill>
                  <a:srgbClr val="FF0000"/>
                </a:solidFill>
              </a:rPr>
              <a:t>以上であること。</a:t>
            </a:r>
          </a:p>
        </p:txBody>
      </p:sp>
      <p:pic>
        <p:nvPicPr>
          <p:cNvPr id="7" name="図 6">
            <a:extLst>
              <a:ext uri="{FF2B5EF4-FFF2-40B4-BE49-F238E27FC236}">
                <a16:creationId xmlns:a16="http://schemas.microsoft.com/office/drawing/2014/main" id="{B4FB1636-EB1B-F508-28B1-8C75E0D080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34929" y="1776734"/>
            <a:ext cx="3487947" cy="2607152"/>
          </a:xfrm>
          <a:prstGeom prst="rect">
            <a:avLst/>
          </a:prstGeom>
        </p:spPr>
      </p:pic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0053C6A4-7BF1-F0AA-BD6A-7E5CACB29B30}"/>
              </a:ext>
            </a:extLst>
          </p:cNvPr>
          <p:cNvSpPr txBox="1"/>
          <p:nvPr/>
        </p:nvSpPr>
        <p:spPr>
          <a:xfrm>
            <a:off x="114335" y="8106"/>
            <a:ext cx="128099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B-8-1</a:t>
            </a:r>
            <a:endParaRPr kumimoji="1" lang="ja-JP" altLang="en-US" dirty="0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FBC55B54-DAB5-396A-4211-E3448A31FC28}"/>
              </a:ext>
            </a:extLst>
          </p:cNvPr>
          <p:cNvSpPr txBox="1"/>
          <p:nvPr/>
        </p:nvSpPr>
        <p:spPr>
          <a:xfrm>
            <a:off x="191589" y="777885"/>
            <a:ext cx="42883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1000" dirty="0">
                <a:solidFill>
                  <a:srgbClr val="FF0000"/>
                </a:solidFill>
              </a:rPr>
              <a:t>＊</a:t>
            </a:r>
            <a:r>
              <a:rPr kumimoji="1" lang="en-US" altLang="ja-JP" sz="1000" dirty="0">
                <a:solidFill>
                  <a:srgbClr val="FF0000"/>
                </a:solidFill>
              </a:rPr>
              <a:t>B-8-1</a:t>
            </a:r>
            <a:r>
              <a:rPr kumimoji="1" lang="ja-JP" altLang="en-US" sz="1000" dirty="0">
                <a:solidFill>
                  <a:srgbClr val="FF0000"/>
                </a:solidFill>
              </a:rPr>
              <a:t>は導入設備の</a:t>
            </a:r>
            <a:r>
              <a:rPr kumimoji="1" lang="en-US" altLang="ja-JP" sz="1000" dirty="0">
                <a:solidFill>
                  <a:srgbClr val="FF0000"/>
                </a:solidFill>
              </a:rPr>
              <a:t>【</a:t>
            </a:r>
            <a:r>
              <a:rPr kumimoji="1" lang="ja-JP" altLang="en-US" sz="1000" dirty="0">
                <a:solidFill>
                  <a:srgbClr val="FF0000"/>
                </a:solidFill>
              </a:rPr>
              <a:t>平常時</a:t>
            </a:r>
            <a:r>
              <a:rPr kumimoji="1" lang="en-US" altLang="ja-JP" sz="1000" dirty="0">
                <a:solidFill>
                  <a:srgbClr val="FF0000"/>
                </a:solidFill>
              </a:rPr>
              <a:t>】</a:t>
            </a:r>
            <a:r>
              <a:rPr kumimoji="1" lang="ja-JP" altLang="en-US" sz="1000" dirty="0">
                <a:solidFill>
                  <a:srgbClr val="FF0000"/>
                </a:solidFill>
              </a:rPr>
              <a:t>および</a:t>
            </a:r>
            <a:r>
              <a:rPr kumimoji="1" lang="en-US" altLang="ja-JP" sz="1000" dirty="0">
                <a:solidFill>
                  <a:srgbClr val="FF0000"/>
                </a:solidFill>
              </a:rPr>
              <a:t>【</a:t>
            </a:r>
            <a:r>
              <a:rPr kumimoji="1" lang="ja-JP" altLang="en-US" sz="1000" dirty="0">
                <a:solidFill>
                  <a:srgbClr val="FF0000"/>
                </a:solidFill>
              </a:rPr>
              <a:t>災害時</a:t>
            </a:r>
            <a:r>
              <a:rPr kumimoji="1" lang="en-US" altLang="ja-JP" sz="1000" dirty="0">
                <a:solidFill>
                  <a:srgbClr val="FF0000"/>
                </a:solidFill>
              </a:rPr>
              <a:t>】</a:t>
            </a:r>
            <a:r>
              <a:rPr kumimoji="1" lang="ja-JP" altLang="en-US" sz="1000" dirty="0">
                <a:solidFill>
                  <a:srgbClr val="FF0000"/>
                </a:solidFill>
              </a:rPr>
              <a:t>の動作イメージを説明　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r>
              <a:rPr kumimoji="1" lang="ja-JP" altLang="en-US" sz="1000" dirty="0">
                <a:solidFill>
                  <a:srgbClr val="FF0000"/>
                </a:solidFill>
              </a:rPr>
              <a:t>　するものです。具体的な、電力供給系統毎の発電量、パワコン出力等　</a:t>
            </a:r>
            <a:endParaRPr kumimoji="1" lang="en-US" altLang="ja-JP" sz="1000" dirty="0">
              <a:solidFill>
                <a:srgbClr val="FF0000"/>
              </a:solidFill>
            </a:endParaRPr>
          </a:p>
          <a:p>
            <a:r>
              <a:rPr kumimoji="1" lang="ja-JP" altLang="en-US" sz="1000" dirty="0">
                <a:solidFill>
                  <a:srgbClr val="FF0000"/>
                </a:solidFill>
              </a:rPr>
              <a:t>　の値は、</a:t>
            </a:r>
            <a:r>
              <a:rPr kumimoji="1" lang="en-US" altLang="ja-JP" sz="1000" dirty="0">
                <a:solidFill>
                  <a:srgbClr val="FF0000"/>
                </a:solidFill>
              </a:rPr>
              <a:t>B-8-2</a:t>
            </a:r>
            <a:r>
              <a:rPr kumimoji="1" lang="ja-JP" altLang="en-US" sz="1000">
                <a:solidFill>
                  <a:srgbClr val="FF0000"/>
                </a:solidFill>
              </a:rPr>
              <a:t>に記載してください。</a:t>
            </a:r>
            <a:endParaRPr kumimoji="1" lang="ja-JP" altLang="en-US" sz="1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10559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グループ化 7"/>
          <p:cNvGrpSpPr/>
          <p:nvPr/>
        </p:nvGrpSpPr>
        <p:grpSpPr>
          <a:xfrm>
            <a:off x="157939" y="473825"/>
            <a:ext cx="8797639" cy="6043353"/>
            <a:chOff x="157939" y="379612"/>
            <a:chExt cx="8797639" cy="6400797"/>
          </a:xfrm>
        </p:grpSpPr>
        <p:sp>
          <p:nvSpPr>
            <p:cNvPr id="12" name="正方形/長方形 11"/>
            <p:cNvSpPr/>
            <p:nvPr/>
          </p:nvSpPr>
          <p:spPr>
            <a:xfrm>
              <a:off x="157939" y="379612"/>
              <a:ext cx="8794867" cy="6400797"/>
            </a:xfrm>
            <a:prstGeom prst="rect">
              <a:avLst/>
            </a:prstGeom>
            <a:solidFill>
              <a:schemeClr val="bg1"/>
            </a:solidFill>
            <a:ln w="28575" cmpd="sng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chemeClr val="tx1"/>
                </a:solidFill>
                <a:latin typeface="+mn-ea"/>
              </a:endParaRPr>
            </a:p>
          </p:txBody>
        </p:sp>
        <p:cxnSp>
          <p:nvCxnSpPr>
            <p:cNvPr id="5" name="直線コネクタ 4"/>
            <p:cNvCxnSpPr>
              <a:stCxn id="12" idx="1"/>
              <a:endCxn id="12" idx="3"/>
            </p:cNvCxnSpPr>
            <p:nvPr/>
          </p:nvCxnSpPr>
          <p:spPr>
            <a:xfrm>
              <a:off x="157939" y="3580011"/>
              <a:ext cx="8794867" cy="0"/>
            </a:xfrm>
            <a:prstGeom prst="line">
              <a:avLst/>
            </a:prstGeom>
            <a:ln w="15875" cmpd="sng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" name="正方形/長方形 5"/>
            <p:cNvSpPr/>
            <p:nvPr/>
          </p:nvSpPr>
          <p:spPr>
            <a:xfrm>
              <a:off x="157939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平常時（昼間）</a:t>
              </a:r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4555373" y="379612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災害時（昼間）</a:t>
              </a:r>
            </a:p>
          </p:txBody>
        </p:sp>
        <p:sp>
          <p:nvSpPr>
            <p:cNvPr id="16" name="正方形/長方形 15"/>
            <p:cNvSpPr/>
            <p:nvPr/>
          </p:nvSpPr>
          <p:spPr>
            <a:xfrm>
              <a:off x="160710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平常時（夜間）</a:t>
              </a:r>
            </a:p>
          </p:txBody>
        </p:sp>
        <p:sp>
          <p:nvSpPr>
            <p:cNvPr id="18" name="正方形/長方形 17"/>
            <p:cNvSpPr/>
            <p:nvPr/>
          </p:nvSpPr>
          <p:spPr>
            <a:xfrm>
              <a:off x="4558144" y="3591090"/>
              <a:ext cx="4397434" cy="32697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>
                  <a:solidFill>
                    <a:schemeClr val="tx1"/>
                  </a:solidFill>
                  <a:latin typeface="+mn-ea"/>
                </a:rPr>
                <a:t>災害時（夜間）</a:t>
              </a:r>
            </a:p>
          </p:txBody>
        </p:sp>
        <p:cxnSp>
          <p:nvCxnSpPr>
            <p:cNvPr id="3" name="直線コネクタ 2"/>
            <p:cNvCxnSpPr>
              <a:stCxn id="12" idx="0"/>
              <a:endCxn id="12" idx="2"/>
            </p:cNvCxnSpPr>
            <p:nvPr/>
          </p:nvCxnSpPr>
          <p:spPr>
            <a:xfrm>
              <a:off x="4555373" y="379612"/>
              <a:ext cx="0" cy="6400797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テキスト ボックス 8"/>
          <p:cNvSpPr txBox="1"/>
          <p:nvPr/>
        </p:nvSpPr>
        <p:spPr>
          <a:xfrm>
            <a:off x="1637959" y="20473"/>
            <a:ext cx="61205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導入設備の運用方法説明図面（</a:t>
            </a:r>
            <a:r>
              <a:rPr kumimoji="1" lang="en-US" altLang="ja-JP" sz="2400" b="1" u="sng" dirty="0">
                <a:solidFill>
                  <a:srgbClr val="FF0000"/>
                </a:solidFill>
                <a:latin typeface="+mn-ea"/>
              </a:rPr>
              <a:t> ※</a:t>
            </a:r>
            <a:r>
              <a:rPr kumimoji="1" lang="ja-JP" altLang="en-US" sz="2400" b="1" u="sng" dirty="0">
                <a:solidFill>
                  <a:srgbClr val="FF0000"/>
                </a:solidFill>
                <a:latin typeface="+mn-ea"/>
              </a:rPr>
              <a:t>記入例）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7F6C89A4-7B70-72F0-4826-1CA903A4192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40680" y="793242"/>
            <a:ext cx="3231952" cy="2712720"/>
          </a:xfrm>
          <a:prstGeom prst="rect">
            <a:avLst/>
          </a:prstGeom>
        </p:spPr>
      </p:pic>
      <p:pic>
        <p:nvPicPr>
          <p:cNvPr id="11" name="図 10">
            <a:extLst>
              <a:ext uri="{FF2B5EF4-FFF2-40B4-BE49-F238E27FC236}">
                <a16:creationId xmlns:a16="http://schemas.microsoft.com/office/drawing/2014/main" id="{7BC7A64C-1B0D-2EAE-0B86-BD1502E3CE4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9126" y="3814673"/>
            <a:ext cx="3075060" cy="2677627"/>
          </a:xfrm>
          <a:prstGeom prst="rect">
            <a:avLst/>
          </a:prstGeom>
        </p:spPr>
      </p:pic>
      <p:pic>
        <p:nvPicPr>
          <p:cNvPr id="14" name="図 13">
            <a:extLst>
              <a:ext uri="{FF2B5EF4-FFF2-40B4-BE49-F238E27FC236}">
                <a16:creationId xmlns:a16="http://schemas.microsoft.com/office/drawing/2014/main" id="{5FE71C49-82D0-787D-75DE-E043FA69382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61395" y="777429"/>
            <a:ext cx="3207493" cy="2712720"/>
          </a:xfrm>
          <a:prstGeom prst="rect">
            <a:avLst/>
          </a:prstGeom>
        </p:spPr>
      </p:pic>
      <p:pic>
        <p:nvPicPr>
          <p:cNvPr id="15" name="図 14">
            <a:extLst>
              <a:ext uri="{FF2B5EF4-FFF2-40B4-BE49-F238E27FC236}">
                <a16:creationId xmlns:a16="http://schemas.microsoft.com/office/drawing/2014/main" id="{98E7370B-DFD7-D17B-450D-43704AB2BFC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985719" y="3850010"/>
            <a:ext cx="3183169" cy="2667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98976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168336" y="1998094"/>
            <a:ext cx="1934393" cy="2726625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732313"/>
            <a:ext cx="1001592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21655"/>
            <a:ext cx="1185650" cy="1085801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○○</a:t>
            </a:r>
            <a:r>
              <a:rPr lang="en-US" altLang="ja-JP" sz="900" dirty="0">
                <a:ln w="0"/>
                <a:solidFill>
                  <a:schemeClr val="tx1"/>
                </a:solidFill>
              </a:rPr>
              <a:t>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2106431" y="4289173"/>
            <a:ext cx="769703" cy="43554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9812" y="2446570"/>
            <a:ext cx="1663" cy="475085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466425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4032542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730928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944472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494820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685585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4125227" y="1825442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829373" y="4380814"/>
            <a:ext cx="63190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ja-JP" altLang="en-US" sz="900" dirty="0"/>
              <a:t>○○</a:t>
            </a:r>
            <a:r>
              <a:rPr lang="en-US" altLang="ja-JP" sz="900" dirty="0"/>
              <a:t>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763327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/>
          <p:nvPr/>
        </p:nvCxnSpPr>
        <p:spPr>
          <a:xfrm>
            <a:off x="5411806" y="2800595"/>
            <a:ext cx="12077" cy="797748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94" idx="6"/>
          </p:cNvCxnSpPr>
          <p:nvPr/>
        </p:nvCxnSpPr>
        <p:spPr>
          <a:xfrm flipH="1" flipV="1">
            <a:off x="3084299" y="3068589"/>
            <a:ext cx="2360697" cy="6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564945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915393"/>
            <a:ext cx="22953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882187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743847"/>
            <a:ext cx="1874" cy="4746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702570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978191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211458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708872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>
            <a:stCxn id="22" idx="2"/>
          </p:cNvCxnSpPr>
          <p:nvPr/>
        </p:nvCxnSpPr>
        <p:spPr>
          <a:xfrm>
            <a:off x="2491475" y="4007456"/>
            <a:ext cx="2331" cy="295134"/>
          </a:xfrm>
          <a:prstGeom prst="line">
            <a:avLst/>
          </a:prstGeom>
          <a:ln w="28575">
            <a:headEnd type="triangl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1826723" y="1812418"/>
            <a:ext cx="1344216" cy="636194"/>
            <a:chOff x="2394065" y="1182119"/>
            <a:chExt cx="1792288" cy="848258"/>
          </a:xfrm>
        </p:grpSpPr>
        <p:grpSp>
          <p:nvGrpSpPr>
            <p:cNvPr id="49" name="グループ化 48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52" name="平行四辺形 51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○○</a:t>
                </a:r>
                <a:r>
                  <a:rPr lang="en-US" altLang="ja-JP" sz="900" dirty="0">
                    <a:solidFill>
                      <a:schemeClr val="tx1"/>
                    </a:solidFill>
                  </a:rPr>
                  <a:t>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53" name="直線コネクタ 52"/>
              <p:cNvCxnSpPr>
                <a:stCxn id="52" idx="5"/>
                <a:endCxn id="52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直線コネクタ 53"/>
              <p:cNvCxnSpPr>
                <a:stCxn id="52" idx="1"/>
                <a:endCxn id="52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直線コネクタ 54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6" name="直線コネクタ 55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50" name="直線コネクタ 49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直線コネクタ 50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9" name="テキスト ボックス 58"/>
          <p:cNvSpPr txBox="1"/>
          <p:nvPr/>
        </p:nvSpPr>
        <p:spPr>
          <a:xfrm>
            <a:off x="603385" y="246533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b="1" u="sng" dirty="0">
                <a:latin typeface="+mn-ea"/>
              </a:rPr>
              <a:t>〈</a:t>
            </a:r>
            <a:r>
              <a:rPr kumimoji="1" lang="ja-JP" altLang="en-US" sz="2400" b="1" u="sng" dirty="0">
                <a:latin typeface="+mn-ea"/>
              </a:rPr>
              <a:t>参考</a:t>
            </a:r>
            <a:r>
              <a:rPr kumimoji="1" lang="en-US" altLang="ja-JP" sz="2400" b="1" u="sng" dirty="0">
                <a:latin typeface="+mn-ea"/>
              </a:rPr>
              <a:t>〉</a:t>
            </a:r>
            <a:r>
              <a:rPr kumimoji="1" lang="ja-JP" altLang="en-US" sz="2400" b="1" u="sng" dirty="0">
                <a:latin typeface="+mn-ea"/>
              </a:rPr>
              <a:t>システム説明図例</a:t>
            </a:r>
          </a:p>
        </p:txBody>
      </p:sp>
    </p:spTree>
    <p:extLst>
      <p:ext uri="{BB962C8B-B14F-4D97-AF65-F5344CB8AC3E}">
        <p14:creationId xmlns:p14="http://schemas.microsoft.com/office/powerpoint/2010/main" val="33869320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>
            <a:stCxn id="94" idx="6"/>
          </p:cNvCxnSpPr>
          <p:nvPr/>
        </p:nvCxnSpPr>
        <p:spPr>
          <a:xfrm flipH="1" flipV="1">
            <a:off x="3084299" y="3068589"/>
            <a:ext cx="2360697" cy="67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grpSp>
        <p:nvGrpSpPr>
          <p:cNvPr id="12" name="グループ化 11"/>
          <p:cNvGrpSpPr/>
          <p:nvPr/>
        </p:nvGrpSpPr>
        <p:grpSpPr>
          <a:xfrm>
            <a:off x="1795549" y="1743839"/>
            <a:ext cx="1344216" cy="636194"/>
            <a:chOff x="2394065" y="1182119"/>
            <a:chExt cx="1792288" cy="848258"/>
          </a:xfrm>
        </p:grpSpPr>
        <p:grpSp>
          <p:nvGrpSpPr>
            <p:cNvPr id="67" name="グループ化 66"/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73" name="平行四辺形 72"/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6" name="直線コネクタ 75"/>
              <p:cNvCxnSpPr>
                <a:stCxn id="73" idx="5"/>
                <a:endCxn id="73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直線コネクタ 77"/>
              <p:cNvCxnSpPr>
                <a:stCxn id="73" idx="1"/>
                <a:endCxn id="73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9" name="直線コネクタ 78"/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80" name="直線コネクタ 79"/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8" name="直線コネクタ 67"/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直線コネクタ 71"/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6" name="直線コネクタ 85"/>
          <p:cNvCxnSpPr/>
          <p:nvPr/>
        </p:nvCxnSpPr>
        <p:spPr>
          <a:xfrm>
            <a:off x="2488676" y="2381675"/>
            <a:ext cx="2901" cy="583211"/>
          </a:xfrm>
          <a:prstGeom prst="line">
            <a:avLst/>
          </a:prstGeom>
          <a:ln w="28575"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93699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/>
          <p:nvPr/>
        </p:nvCxnSpPr>
        <p:spPr>
          <a:xfrm>
            <a:off x="2486053" y="2391343"/>
            <a:ext cx="2901" cy="583211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6" name="テキスト ボックス 65"/>
          <p:cNvSpPr txBox="1"/>
          <p:nvPr/>
        </p:nvSpPr>
        <p:spPr>
          <a:xfrm>
            <a:off x="1651517" y="5258970"/>
            <a:ext cx="557075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200" dirty="0"/>
              <a:t>・太陽光発電＞特定負荷設備消費の場合：蓄電池充電若しくは設備内消費</a:t>
            </a:r>
            <a:endParaRPr kumimoji="1" lang="en-US" altLang="ja-JP" sz="1200" dirty="0"/>
          </a:p>
          <a:p>
            <a:r>
              <a:rPr lang="ja-JP" altLang="en-US" sz="1200" dirty="0"/>
              <a:t>・太陽光発電＜特定負荷設備消費の場合：蓄電池から特定負荷設備へ電力供給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158DD9E-C54B-8FAB-A928-6EE9FA6553CD}"/>
              </a:ext>
            </a:extLst>
          </p:cNvPr>
          <p:cNvGrpSpPr/>
          <p:nvPr/>
        </p:nvGrpSpPr>
        <p:grpSpPr>
          <a:xfrm>
            <a:off x="1898650" y="1732343"/>
            <a:ext cx="1344216" cy="636194"/>
            <a:chOff x="2394065" y="1182119"/>
            <a:chExt cx="1792288" cy="8482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27575085-4E47-A80E-5090-7F0BB83983AE}"/>
                </a:ext>
              </a:extLst>
            </p:cNvPr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6" name="平行四辺形 5">
                <a:extLst>
                  <a:ext uri="{FF2B5EF4-FFF2-40B4-BE49-F238E27FC236}">
                    <a16:creationId xmlns:a16="http://schemas.microsoft.com/office/drawing/2014/main" id="{DA48E299-FF64-4570-4383-4EF89511A6A6}"/>
                  </a:ext>
                </a:extLst>
              </p:cNvPr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2AABBF48-E2A5-5C50-B684-7BF00D1931C3}"/>
                  </a:ext>
                </a:extLst>
              </p:cNvPr>
              <p:cNvCxnSpPr>
                <a:stCxn id="6" idx="5"/>
                <a:endCxn id="6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D08A2EEE-C30D-BF09-B69A-CA51AE9BA023}"/>
                  </a:ext>
                </a:extLst>
              </p:cNvPr>
              <p:cNvCxnSpPr>
                <a:stCxn id="6" idx="1"/>
                <a:endCxn id="6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5CA6C233-8BDF-5C60-0DAB-8E424AC90666}"/>
                  </a:ext>
                </a:extLst>
              </p:cNvPr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1611F818-6BA1-6699-3D0E-058D29825DB6}"/>
                  </a:ext>
                </a:extLst>
              </p:cNvPr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A436C101-9674-761F-A79F-DBEA58951649}"/>
                </a:ext>
              </a:extLst>
            </p:cNvPr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0CC44894-7F64-E25F-E41A-3F58DC9C67AA}"/>
                </a:ext>
              </a:extLst>
            </p:cNvPr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62997135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8574" y="2380033"/>
            <a:ext cx="2901" cy="583211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chemeClr val="tx1"/>
            </a:solidFill>
            <a:prstDash val="solid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chemeClr val="tx1"/>
            </a:solidFill>
            <a:prstDash val="solid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1517" y="5426921"/>
            <a:ext cx="52629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・蓄電池から特定負荷設備へ電力供給。</a:t>
            </a:r>
            <a:endParaRPr lang="en-US" altLang="ja-JP" sz="1200" dirty="0"/>
          </a:p>
          <a:p>
            <a:r>
              <a:rPr lang="ja-JP" altLang="en-US" sz="1200" dirty="0"/>
              <a:t>　蓄電池残容量が設定値より下がった場合は、商用電力から供給される。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0B23348-A4C2-75CA-D1FA-49054B109E68}"/>
              </a:ext>
            </a:extLst>
          </p:cNvPr>
          <p:cNvGrpSpPr/>
          <p:nvPr/>
        </p:nvGrpSpPr>
        <p:grpSpPr>
          <a:xfrm>
            <a:off x="1886226" y="1703633"/>
            <a:ext cx="1344216" cy="636194"/>
            <a:chOff x="2394065" y="1182119"/>
            <a:chExt cx="1792288" cy="8482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63118D4-485C-0751-6A27-59479B0BAD08}"/>
                </a:ext>
              </a:extLst>
            </p:cNvPr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6" name="平行四辺形 5">
                <a:extLst>
                  <a:ext uri="{FF2B5EF4-FFF2-40B4-BE49-F238E27FC236}">
                    <a16:creationId xmlns:a16="http://schemas.microsoft.com/office/drawing/2014/main" id="{4B3163A4-3291-325C-021E-2E68CDA3757F}"/>
                  </a:ext>
                </a:extLst>
              </p:cNvPr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1CAC7A01-6186-2F03-E9F0-98DE9DA070FA}"/>
                  </a:ext>
                </a:extLst>
              </p:cNvPr>
              <p:cNvCxnSpPr>
                <a:stCxn id="6" idx="5"/>
                <a:endCxn id="6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9462EDE0-61B1-C25A-6F5C-C4F8C8668DE2}"/>
                  </a:ext>
                </a:extLst>
              </p:cNvPr>
              <p:cNvCxnSpPr>
                <a:stCxn id="6" idx="1"/>
                <a:endCxn id="6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C5593C69-A3FD-F330-58F8-BE45466FA4C4}"/>
                  </a:ext>
                </a:extLst>
              </p:cNvPr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8A769305-6B21-2C96-B7B6-EFDAA94F0B94}"/>
                  </a:ext>
                </a:extLst>
              </p:cNvPr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410E8608-F191-AC9D-333C-F922BBA8EAFA}"/>
                </a:ext>
              </a:extLst>
            </p:cNvPr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302EF2A6-E54E-BADA-1FFB-CB22EBBB933B}"/>
                </a:ext>
              </a:extLst>
            </p:cNvPr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618038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正方形/長方形 34"/>
          <p:cNvSpPr/>
          <p:nvPr/>
        </p:nvSpPr>
        <p:spPr>
          <a:xfrm>
            <a:off x="4457700" y="1998094"/>
            <a:ext cx="1645028" cy="300894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cxnSp>
        <p:nvCxnSpPr>
          <p:cNvPr id="115" name="直線コネクタ 114"/>
          <p:cNvCxnSpPr/>
          <p:nvPr/>
        </p:nvCxnSpPr>
        <p:spPr>
          <a:xfrm>
            <a:off x="5595450" y="3606349"/>
            <a:ext cx="1001592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正方形/長方形 21"/>
          <p:cNvSpPr/>
          <p:nvPr/>
        </p:nvSpPr>
        <p:spPr>
          <a:xfrm>
            <a:off x="1898650" y="2963244"/>
            <a:ext cx="1185650" cy="943333"/>
          </a:xfrm>
          <a:prstGeom prst="rect">
            <a:avLst/>
          </a:prstGeom>
          <a:noFill/>
          <a:ln w="222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パワー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ja-JP" altLang="en-US" sz="900" dirty="0">
                <a:ln w="0"/>
                <a:solidFill>
                  <a:schemeClr val="tx1"/>
                </a:solidFill>
              </a:rPr>
              <a:t>コンディショナ</a:t>
            </a:r>
            <a:endParaRPr lang="en-US" altLang="ja-JP" sz="900" dirty="0">
              <a:ln w="0"/>
              <a:solidFill>
                <a:schemeClr val="tx1"/>
              </a:solidFill>
            </a:endParaRPr>
          </a:p>
          <a:p>
            <a:pPr algn="ctr"/>
            <a:r>
              <a:rPr lang="en-US" altLang="ja-JP" sz="900" dirty="0">
                <a:ln w="0"/>
                <a:solidFill>
                  <a:schemeClr val="tx1"/>
                </a:solidFill>
              </a:rPr>
              <a:t>13kW</a:t>
            </a:r>
            <a:endParaRPr lang="ja-JP" altLang="en-US" sz="900" dirty="0">
              <a:ln w="0"/>
              <a:solidFill>
                <a:schemeClr val="tx1"/>
              </a:solidFill>
            </a:endParaRPr>
          </a:p>
        </p:txBody>
      </p:sp>
      <p:grpSp>
        <p:nvGrpSpPr>
          <p:cNvPr id="20" name="グループ化 19"/>
          <p:cNvGrpSpPr/>
          <p:nvPr/>
        </p:nvGrpSpPr>
        <p:grpSpPr>
          <a:xfrm>
            <a:off x="1886226" y="4399172"/>
            <a:ext cx="507049" cy="367536"/>
            <a:chOff x="4174133" y="2864000"/>
            <a:chExt cx="592009" cy="721381"/>
          </a:xfrm>
        </p:grpSpPr>
        <p:sp>
          <p:nvSpPr>
            <p:cNvPr id="23" name="正方形/長方形 22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25" name="直線コネクタ 24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6" name="正方形/長方形 25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27" name="直線コネクタ 26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8" name="正方形/長方形 27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cxnSp>
        <p:nvCxnSpPr>
          <p:cNvPr id="34" name="直線コネクタ 33"/>
          <p:cNvCxnSpPr>
            <a:endCxn id="22" idx="0"/>
          </p:cNvCxnSpPr>
          <p:nvPr/>
        </p:nvCxnSpPr>
        <p:spPr>
          <a:xfrm>
            <a:off x="2488574" y="2380033"/>
            <a:ext cx="2901" cy="583211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楕円 40"/>
          <p:cNvSpPr/>
          <p:nvPr/>
        </p:nvSpPr>
        <p:spPr>
          <a:xfrm>
            <a:off x="5386681" y="2237669"/>
            <a:ext cx="62984" cy="62984"/>
          </a:xfrm>
          <a:prstGeom prst="ellips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2" name="正方形/長方形 61"/>
          <p:cNvSpPr/>
          <p:nvPr/>
        </p:nvSpPr>
        <p:spPr>
          <a:xfrm>
            <a:off x="5225683" y="3340461"/>
            <a:ext cx="604791" cy="58889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750" dirty="0">
              <a:ln w="0"/>
              <a:solidFill>
                <a:schemeClr val="tx1"/>
              </a:solidFill>
            </a:endParaRPr>
          </a:p>
        </p:txBody>
      </p:sp>
      <p:sp>
        <p:nvSpPr>
          <p:cNvPr id="63" name="テキスト ボックス 62"/>
          <p:cNvSpPr txBox="1"/>
          <p:nvPr/>
        </p:nvSpPr>
        <p:spPr>
          <a:xfrm>
            <a:off x="5194913" y="3906578"/>
            <a:ext cx="66556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ja-JP" altLang="en-US" sz="750" dirty="0"/>
              <a:t>系統・自立</a:t>
            </a:r>
            <a:endParaRPr lang="en-US" altLang="ja-JP" sz="750" dirty="0"/>
          </a:p>
          <a:p>
            <a:pPr algn="ctr"/>
            <a:r>
              <a:rPr lang="ja-JP" altLang="en-US" sz="750" dirty="0"/>
              <a:t>切替器</a:t>
            </a:r>
          </a:p>
        </p:txBody>
      </p:sp>
      <p:cxnSp>
        <p:nvCxnSpPr>
          <p:cNvPr id="77" name="直線コネクタ 76"/>
          <p:cNvCxnSpPr/>
          <p:nvPr/>
        </p:nvCxnSpPr>
        <p:spPr>
          <a:xfrm>
            <a:off x="6326155" y="360496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楕円 80"/>
          <p:cNvSpPr/>
          <p:nvPr/>
        </p:nvSpPr>
        <p:spPr>
          <a:xfrm>
            <a:off x="6294664" y="38185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83" name="テキスト ボックス 82"/>
          <p:cNvSpPr txBox="1"/>
          <p:nvPr/>
        </p:nvSpPr>
        <p:spPr>
          <a:xfrm>
            <a:off x="6563017" y="3368856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特定負荷</a:t>
            </a:r>
          </a:p>
        </p:txBody>
      </p:sp>
      <p:sp>
        <p:nvSpPr>
          <p:cNvPr id="109" name="テキスト ボックス 108"/>
          <p:cNvSpPr txBox="1"/>
          <p:nvPr/>
        </p:nvSpPr>
        <p:spPr>
          <a:xfrm>
            <a:off x="6569049" y="3559621"/>
            <a:ext cx="473206" cy="6694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750" dirty="0"/>
              <a:t>系統①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系統②</a:t>
            </a:r>
            <a:endParaRPr lang="en-US" altLang="ja-JP" sz="750" dirty="0"/>
          </a:p>
          <a:p>
            <a:endParaRPr lang="en-US" altLang="ja-JP" sz="750" dirty="0"/>
          </a:p>
          <a:p>
            <a:r>
              <a:rPr lang="ja-JP" altLang="en-US" sz="750" dirty="0"/>
              <a:t>系統③</a:t>
            </a:r>
            <a:endParaRPr lang="en-US" altLang="ja-JP" sz="750" dirty="0"/>
          </a:p>
        </p:txBody>
      </p:sp>
      <p:sp>
        <p:nvSpPr>
          <p:cNvPr id="69" name="テキスト ボックス 68"/>
          <p:cNvSpPr txBox="1"/>
          <p:nvPr/>
        </p:nvSpPr>
        <p:spPr>
          <a:xfrm>
            <a:off x="5042948" y="4799291"/>
            <a:ext cx="53091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分電盤</a:t>
            </a:r>
          </a:p>
        </p:txBody>
      </p:sp>
      <p:cxnSp>
        <p:nvCxnSpPr>
          <p:cNvPr id="71" name="直線コネクタ 70"/>
          <p:cNvCxnSpPr/>
          <p:nvPr/>
        </p:nvCxnSpPr>
        <p:spPr>
          <a:xfrm>
            <a:off x="5436856" y="2269160"/>
            <a:ext cx="116018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テキスト ボックス 73"/>
          <p:cNvSpPr txBox="1"/>
          <p:nvPr/>
        </p:nvSpPr>
        <p:spPr>
          <a:xfrm>
            <a:off x="6561744" y="2172284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u="sng" dirty="0"/>
              <a:t>一般負荷</a:t>
            </a: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1934805" y="4751762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</a:p>
          <a:p>
            <a:r>
              <a:rPr lang="en-US" altLang="ja-JP" sz="900" dirty="0"/>
              <a:t>12kWh</a:t>
            </a:r>
          </a:p>
        </p:txBody>
      </p:sp>
      <p:sp>
        <p:nvSpPr>
          <p:cNvPr id="75" name="正方形/長方形 74"/>
          <p:cNvSpPr/>
          <p:nvPr/>
        </p:nvSpPr>
        <p:spPr>
          <a:xfrm>
            <a:off x="4988476" y="1483884"/>
            <a:ext cx="841998" cy="25768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</a:rPr>
              <a:t>受変電設備</a:t>
            </a:r>
            <a:endParaRPr lang="en-US" altLang="ja-JP" sz="900" dirty="0">
              <a:solidFill>
                <a:schemeClr val="tx1"/>
              </a:solidFill>
            </a:endParaRPr>
          </a:p>
        </p:txBody>
      </p:sp>
      <p:cxnSp>
        <p:nvCxnSpPr>
          <p:cNvPr id="82" name="直線コネクタ 81"/>
          <p:cNvCxnSpPr/>
          <p:nvPr/>
        </p:nvCxnSpPr>
        <p:spPr>
          <a:xfrm>
            <a:off x="5391146" y="1262478"/>
            <a:ext cx="0" cy="221406"/>
          </a:xfrm>
          <a:prstGeom prst="line">
            <a:avLst/>
          </a:prstGeom>
          <a:ln w="28575">
            <a:solidFill>
              <a:schemeClr val="tx1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テキスト ボックス 83"/>
          <p:cNvSpPr txBox="1"/>
          <p:nvPr/>
        </p:nvSpPr>
        <p:spPr>
          <a:xfrm>
            <a:off x="5086387" y="1085952"/>
            <a:ext cx="64633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系統電力</a:t>
            </a:r>
            <a:endParaRPr lang="en-US" altLang="ja-JP" sz="900" dirty="0"/>
          </a:p>
        </p:txBody>
      </p:sp>
      <p:sp>
        <p:nvSpPr>
          <p:cNvPr id="85" name="正方形/長方形 84"/>
          <p:cNvSpPr/>
          <p:nvPr/>
        </p:nvSpPr>
        <p:spPr>
          <a:xfrm>
            <a:off x="4795228" y="2539319"/>
            <a:ext cx="1252649" cy="2639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825" dirty="0">
                <a:solidFill>
                  <a:schemeClr val="tx1"/>
                </a:solidFill>
                <a:latin typeface="+mn-ea"/>
              </a:rPr>
              <a:t>逆潮流検出・防止装置</a:t>
            </a:r>
            <a:endParaRPr lang="en-US" altLang="ja-JP" sz="825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3052370" y="2921243"/>
            <a:ext cx="607859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系統出力</a:t>
            </a: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3040705" y="3637363"/>
            <a:ext cx="819455" cy="21929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825" dirty="0"/>
              <a:t>自立運転出力</a:t>
            </a:r>
          </a:p>
        </p:txBody>
      </p:sp>
      <p:cxnSp>
        <p:nvCxnSpPr>
          <p:cNvPr id="88" name="直線コネクタ 87"/>
          <p:cNvCxnSpPr>
            <a:stCxn id="75" idx="2"/>
            <a:endCxn id="85" idx="0"/>
          </p:cNvCxnSpPr>
          <p:nvPr/>
        </p:nvCxnSpPr>
        <p:spPr>
          <a:xfrm>
            <a:off x="5409475" y="1741571"/>
            <a:ext cx="12077" cy="797748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直線コネクタ 92"/>
          <p:cNvCxnSpPr>
            <a:endCxn id="95" idx="0"/>
          </p:cNvCxnSpPr>
          <p:nvPr/>
        </p:nvCxnSpPr>
        <p:spPr>
          <a:xfrm>
            <a:off x="5411806" y="2800595"/>
            <a:ext cx="11030" cy="638385"/>
          </a:xfrm>
          <a:prstGeom prst="line">
            <a:avLst/>
          </a:prstGeom>
          <a:ln w="28575">
            <a:solidFill>
              <a:schemeClr val="tx1"/>
            </a:solidFill>
            <a:prstDash val="sysDash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直線コネクタ 28"/>
          <p:cNvCxnSpPr/>
          <p:nvPr/>
        </p:nvCxnSpPr>
        <p:spPr>
          <a:xfrm flipH="1">
            <a:off x="3081406" y="3090913"/>
            <a:ext cx="2340146" cy="0"/>
          </a:xfrm>
          <a:prstGeom prst="line">
            <a:avLst/>
          </a:prstGeom>
          <a:ln w="28575">
            <a:solidFill>
              <a:schemeClr val="tx1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楕円 93"/>
          <p:cNvSpPr/>
          <p:nvPr/>
        </p:nvSpPr>
        <p:spPr>
          <a:xfrm>
            <a:off x="5382013" y="3037771"/>
            <a:ext cx="62984" cy="62984"/>
          </a:xfrm>
          <a:prstGeom prst="ellipse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95" name="楕円 94"/>
          <p:cNvSpPr/>
          <p:nvPr/>
        </p:nvSpPr>
        <p:spPr>
          <a:xfrm>
            <a:off x="5391343" y="3438981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97" name="直線コネクタ 96"/>
          <p:cNvCxnSpPr/>
          <p:nvPr/>
        </p:nvCxnSpPr>
        <p:spPr>
          <a:xfrm>
            <a:off x="3084299" y="3789429"/>
            <a:ext cx="2295384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1" name="楕円 100"/>
          <p:cNvSpPr/>
          <p:nvPr/>
        </p:nvSpPr>
        <p:spPr>
          <a:xfrm rot="10800000">
            <a:off x="5398204" y="3756223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03" name="直線コネクタ 102"/>
          <p:cNvCxnSpPr/>
          <p:nvPr/>
        </p:nvCxnSpPr>
        <p:spPr>
          <a:xfrm flipV="1">
            <a:off x="6326155" y="3617883"/>
            <a:ext cx="1874" cy="474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4" name="楕円 113"/>
          <p:cNvSpPr/>
          <p:nvPr/>
        </p:nvSpPr>
        <p:spPr>
          <a:xfrm>
            <a:off x="5563959" y="3576606"/>
            <a:ext cx="62984" cy="62984"/>
          </a:xfrm>
          <a:prstGeom prst="ellipse">
            <a:avLst/>
          </a:prstGeom>
          <a:solidFill>
            <a:schemeClr val="bg1"/>
          </a:solidFill>
          <a:ln w="1905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17" name="直線コネクタ 116"/>
          <p:cNvCxnSpPr/>
          <p:nvPr/>
        </p:nvCxnSpPr>
        <p:spPr>
          <a:xfrm>
            <a:off x="6328488" y="3852227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8" name="直線コネクタ 117"/>
          <p:cNvCxnSpPr/>
          <p:nvPr/>
        </p:nvCxnSpPr>
        <p:spPr>
          <a:xfrm>
            <a:off x="6330818" y="4085494"/>
            <a:ext cx="270887" cy="0"/>
          </a:xfrm>
          <a:prstGeom prst="line">
            <a:avLst/>
          </a:prstGeom>
          <a:ln w="28575">
            <a:solidFill>
              <a:srgbClr val="FF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9" name="楕円 118"/>
          <p:cNvSpPr/>
          <p:nvPr/>
        </p:nvSpPr>
        <p:spPr>
          <a:xfrm>
            <a:off x="6289995" y="3582908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cxnSp>
        <p:nvCxnSpPr>
          <p:cNvPr id="121" name="直線コネクタ 120"/>
          <p:cNvCxnSpPr/>
          <p:nvPr/>
        </p:nvCxnSpPr>
        <p:spPr>
          <a:xfrm>
            <a:off x="2143907" y="4148482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8" name="グループ化 47"/>
          <p:cNvGrpSpPr/>
          <p:nvPr/>
        </p:nvGrpSpPr>
        <p:grpSpPr>
          <a:xfrm>
            <a:off x="2574358" y="4394506"/>
            <a:ext cx="507049" cy="367536"/>
            <a:chOff x="4174133" y="2864000"/>
            <a:chExt cx="592009" cy="721381"/>
          </a:xfrm>
        </p:grpSpPr>
        <p:sp>
          <p:nvSpPr>
            <p:cNvPr id="49" name="正方形/長方形 48"/>
            <p:cNvSpPr/>
            <p:nvPr/>
          </p:nvSpPr>
          <p:spPr>
            <a:xfrm>
              <a:off x="4174133" y="2864000"/>
              <a:ext cx="592009" cy="721381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en-US" altLang="ja-JP" sz="900" dirty="0">
                <a:ln w="0"/>
                <a:solidFill>
                  <a:schemeClr val="tx1"/>
                </a:solidFill>
              </a:endParaRPr>
            </a:p>
            <a:p>
              <a:pPr algn="ctr"/>
              <a:endParaRPr lang="ja-JP" altLang="en-US" sz="900" dirty="0">
                <a:ln w="0"/>
                <a:solidFill>
                  <a:schemeClr val="tx1"/>
                </a:solidFill>
              </a:endParaRPr>
            </a:p>
          </p:txBody>
        </p:sp>
        <p:cxnSp>
          <p:nvCxnSpPr>
            <p:cNvPr id="50" name="直線コネクタ 49"/>
            <p:cNvCxnSpPr/>
            <p:nvPr/>
          </p:nvCxnSpPr>
          <p:spPr>
            <a:xfrm>
              <a:off x="4266604" y="3067535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1" name="正方形/長方形 50"/>
            <p:cNvSpPr/>
            <p:nvPr/>
          </p:nvSpPr>
          <p:spPr>
            <a:xfrm>
              <a:off x="4313259" y="3142180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  <p:cxnSp>
          <p:nvCxnSpPr>
            <p:cNvPr id="52" name="直線コネクタ 51"/>
            <p:cNvCxnSpPr/>
            <p:nvPr/>
          </p:nvCxnSpPr>
          <p:spPr>
            <a:xfrm>
              <a:off x="4269713" y="3322572"/>
              <a:ext cx="401216" cy="0"/>
            </a:xfrm>
            <a:prstGeom prst="line">
              <a:avLst/>
            </a:prstGeom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3" name="正方形/長方形 52"/>
            <p:cNvSpPr/>
            <p:nvPr/>
          </p:nvSpPr>
          <p:spPr>
            <a:xfrm>
              <a:off x="4316368" y="3397217"/>
              <a:ext cx="326571" cy="93306"/>
            </a:xfrm>
            <a:prstGeom prst="rect">
              <a:avLst/>
            </a:prstGeom>
            <a:solidFill>
              <a:schemeClr val="tx1"/>
            </a:solidFill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 sz="1350"/>
            </a:p>
          </p:txBody>
        </p:sp>
      </p:grpSp>
      <p:sp>
        <p:nvSpPr>
          <p:cNvPr id="54" name="テキスト ボックス 53"/>
          <p:cNvSpPr txBox="1"/>
          <p:nvPr/>
        </p:nvSpPr>
        <p:spPr>
          <a:xfrm>
            <a:off x="2622937" y="4747096"/>
            <a:ext cx="5309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00" dirty="0"/>
              <a:t>蓄電池</a:t>
            </a:r>
            <a:endParaRPr lang="en-US" altLang="ja-JP" sz="900" dirty="0"/>
          </a:p>
          <a:p>
            <a:r>
              <a:rPr lang="en-US" altLang="ja-JP" sz="900" dirty="0"/>
              <a:t>12kWh</a:t>
            </a:r>
          </a:p>
        </p:txBody>
      </p:sp>
      <p:cxnSp>
        <p:nvCxnSpPr>
          <p:cNvPr id="59" name="直線コネクタ 58"/>
          <p:cNvCxnSpPr/>
          <p:nvPr/>
        </p:nvCxnSpPr>
        <p:spPr>
          <a:xfrm>
            <a:off x="2141576" y="4140422"/>
            <a:ext cx="683463" cy="3394"/>
          </a:xfrm>
          <a:prstGeom prst="line">
            <a:avLst/>
          </a:prstGeom>
          <a:ln w="28575">
            <a:solidFill>
              <a:srgbClr val="FF0000"/>
            </a:solidFill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直線コネクタ 59"/>
          <p:cNvCxnSpPr/>
          <p:nvPr/>
        </p:nvCxnSpPr>
        <p:spPr>
          <a:xfrm>
            <a:off x="2825039" y="4143815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none" w="lg" len="lg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直線コネクタ 63"/>
          <p:cNvCxnSpPr/>
          <p:nvPr/>
        </p:nvCxnSpPr>
        <p:spPr>
          <a:xfrm>
            <a:off x="2482142" y="3905884"/>
            <a:ext cx="0" cy="245084"/>
          </a:xfrm>
          <a:prstGeom prst="line">
            <a:avLst/>
          </a:prstGeom>
          <a:ln w="28575">
            <a:solidFill>
              <a:srgbClr val="FF0000"/>
            </a:solidFill>
            <a:headEnd type="triangle" w="lg" len="lg"/>
            <a:tailEnd type="non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楕円 64"/>
          <p:cNvSpPr/>
          <p:nvPr/>
        </p:nvSpPr>
        <p:spPr>
          <a:xfrm>
            <a:off x="2459202" y="4110790"/>
            <a:ext cx="62984" cy="62984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sz="1350"/>
          </a:p>
        </p:txBody>
      </p:sp>
      <p:sp>
        <p:nvSpPr>
          <p:cNvPr id="67" name="テキスト ボックス 66"/>
          <p:cNvSpPr txBox="1"/>
          <p:nvPr/>
        </p:nvSpPr>
        <p:spPr>
          <a:xfrm>
            <a:off x="1651517" y="5426921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/>
              <a:t>・太陽光発電＞特定負荷設備消費の場合：蓄電池充電</a:t>
            </a:r>
            <a:endParaRPr lang="en-US" altLang="ja-JP" sz="1200" dirty="0"/>
          </a:p>
          <a:p>
            <a:r>
              <a:rPr lang="ja-JP" altLang="en-US" sz="1200" dirty="0"/>
              <a:t>・太陽光発電＜特定負荷設備消費の場合：蓄電池から特定負荷設備へ電力供給。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254F82B-E6B7-FD2C-CE10-FF7170D70820}"/>
              </a:ext>
            </a:extLst>
          </p:cNvPr>
          <p:cNvGrpSpPr/>
          <p:nvPr/>
        </p:nvGrpSpPr>
        <p:grpSpPr>
          <a:xfrm>
            <a:off x="1902250" y="1713881"/>
            <a:ext cx="1344216" cy="636194"/>
            <a:chOff x="2394065" y="1182119"/>
            <a:chExt cx="1792288" cy="84825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C29E2977-903E-C296-8D70-35B49BCB504F}"/>
                </a:ext>
              </a:extLst>
            </p:cNvPr>
            <p:cNvGrpSpPr/>
            <p:nvPr/>
          </p:nvGrpSpPr>
          <p:grpSpPr>
            <a:xfrm>
              <a:off x="2394065" y="1182119"/>
              <a:ext cx="1792288" cy="848258"/>
              <a:chOff x="2582763" y="500974"/>
              <a:chExt cx="1502228" cy="824207"/>
            </a:xfrm>
          </p:grpSpPr>
          <p:sp>
            <p:nvSpPr>
              <p:cNvPr id="6" name="平行四辺形 5">
                <a:extLst>
                  <a:ext uri="{FF2B5EF4-FFF2-40B4-BE49-F238E27FC236}">
                    <a16:creationId xmlns:a16="http://schemas.microsoft.com/office/drawing/2014/main" id="{5E4EEE88-24AE-4AF4-3D91-A66F7F1CD8DF}"/>
                  </a:ext>
                </a:extLst>
              </p:cNvPr>
              <p:cNvSpPr/>
              <p:nvPr/>
            </p:nvSpPr>
            <p:spPr>
              <a:xfrm>
                <a:off x="2582763" y="513417"/>
                <a:ext cx="1502228" cy="811764"/>
              </a:xfrm>
              <a:prstGeom prst="parallelogram">
                <a:avLst/>
              </a:prstGeom>
              <a:noFill/>
              <a:ln w="2540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ja-JP" altLang="en-US" sz="900" dirty="0">
                    <a:solidFill>
                      <a:schemeClr val="tx1"/>
                    </a:solidFill>
                  </a:rPr>
                  <a:t>太陽光パネル</a:t>
                </a:r>
                <a:endParaRPr lang="en-US" altLang="ja-JP" sz="900" dirty="0">
                  <a:solidFill>
                    <a:schemeClr val="tx1"/>
                  </a:solidFill>
                </a:endParaRPr>
              </a:p>
              <a:p>
                <a:pPr algn="ctr"/>
                <a:r>
                  <a:rPr lang="en-US" altLang="ja-JP" sz="900" dirty="0">
                    <a:solidFill>
                      <a:schemeClr val="tx1"/>
                    </a:solidFill>
                  </a:rPr>
                  <a:t>14.4kW</a:t>
                </a:r>
              </a:p>
              <a:p>
                <a:pPr algn="ctr"/>
                <a:endParaRPr lang="en-US" altLang="ja-JP" sz="750" dirty="0">
                  <a:solidFill>
                    <a:schemeClr val="tx1"/>
                  </a:solidFill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  <a:p>
                <a:pPr algn="ctr"/>
                <a:endParaRPr lang="en-US" altLang="ja-JP" sz="900" dirty="0">
                  <a:solidFill>
                    <a:schemeClr val="tx1"/>
                  </a:solidFill>
                  <a:latin typeface="+mj-lt"/>
                </a:endParaRPr>
              </a:p>
            </p:txBody>
          </p:sp>
          <p:cxnSp>
            <p:nvCxnSpPr>
              <p:cNvPr id="7" name="直線コネクタ 6">
                <a:extLst>
                  <a:ext uri="{FF2B5EF4-FFF2-40B4-BE49-F238E27FC236}">
                    <a16:creationId xmlns:a16="http://schemas.microsoft.com/office/drawing/2014/main" id="{12B5C9DC-700E-843C-71C0-30D0F9EF1229}"/>
                  </a:ext>
                </a:extLst>
              </p:cNvPr>
              <p:cNvCxnSpPr>
                <a:stCxn id="6" idx="5"/>
                <a:endCxn id="6" idx="2"/>
              </p:cNvCxnSpPr>
              <p:nvPr/>
            </p:nvCxnSpPr>
            <p:spPr>
              <a:xfrm>
                <a:off x="2675061" y="919300"/>
                <a:ext cx="1317633" cy="0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" name="直線コネクタ 8">
                <a:extLst>
                  <a:ext uri="{FF2B5EF4-FFF2-40B4-BE49-F238E27FC236}">
                    <a16:creationId xmlns:a16="http://schemas.microsoft.com/office/drawing/2014/main" id="{553D0EFB-A3A7-CD87-3473-4D6145A9EAAA}"/>
                  </a:ext>
                </a:extLst>
              </p:cNvPr>
              <p:cNvCxnSpPr>
                <a:stCxn id="6" idx="1"/>
                <a:endCxn id="6" idx="3"/>
              </p:cNvCxnSpPr>
              <p:nvPr/>
            </p:nvCxnSpPr>
            <p:spPr>
              <a:xfrm flipH="1">
                <a:off x="3241579" y="513417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0" name="直線コネクタ 9">
                <a:extLst>
                  <a:ext uri="{FF2B5EF4-FFF2-40B4-BE49-F238E27FC236}">
                    <a16:creationId xmlns:a16="http://schemas.microsoft.com/office/drawing/2014/main" id="{448465AC-4BA6-0CDA-BA42-7F49D84E547A}"/>
                  </a:ext>
                </a:extLst>
              </p:cNvPr>
              <p:cNvCxnSpPr/>
              <p:nvPr/>
            </p:nvCxnSpPr>
            <p:spPr>
              <a:xfrm flipH="1">
                <a:off x="3575407" y="507196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" name="直線コネクタ 10">
                <a:extLst>
                  <a:ext uri="{FF2B5EF4-FFF2-40B4-BE49-F238E27FC236}">
                    <a16:creationId xmlns:a16="http://schemas.microsoft.com/office/drawing/2014/main" id="{10DD3E1B-6091-0033-CBEE-663CC6070FB3}"/>
                  </a:ext>
                </a:extLst>
              </p:cNvPr>
              <p:cNvCxnSpPr/>
              <p:nvPr/>
            </p:nvCxnSpPr>
            <p:spPr>
              <a:xfrm flipH="1">
                <a:off x="2924727" y="500974"/>
                <a:ext cx="184595" cy="811764"/>
              </a:xfrm>
              <a:prstGeom prst="lin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4" name="直線コネクタ 3">
              <a:extLst>
                <a:ext uri="{FF2B5EF4-FFF2-40B4-BE49-F238E27FC236}">
                  <a16:creationId xmlns:a16="http://schemas.microsoft.com/office/drawing/2014/main" id="{F2C1BC9A-570C-0F6A-7597-93B561D4F036}"/>
                </a:ext>
              </a:extLst>
            </p:cNvPr>
            <p:cNvCxnSpPr/>
            <p:nvPr/>
          </p:nvCxnSpPr>
          <p:spPr>
            <a:xfrm>
              <a:off x="2529861" y="1408922"/>
              <a:ext cx="1614926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" name="直線コネクタ 4">
              <a:extLst>
                <a:ext uri="{FF2B5EF4-FFF2-40B4-BE49-F238E27FC236}">
                  <a16:creationId xmlns:a16="http://schemas.microsoft.com/office/drawing/2014/main" id="{E472B693-46FC-7065-972D-6F384C4BEA53}"/>
                </a:ext>
              </a:extLst>
            </p:cNvPr>
            <p:cNvCxnSpPr/>
            <p:nvPr/>
          </p:nvCxnSpPr>
          <p:spPr>
            <a:xfrm>
              <a:off x="2449744" y="1822578"/>
              <a:ext cx="1582937" cy="0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1171914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デザインの設定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3E58890B5ED56C46BB6F2181350E464A" ma:contentTypeVersion="14" ma:contentTypeDescription="新しいドキュメントを作成します。" ma:contentTypeScope="" ma:versionID="76f33db26f2613f0397042f26c24544e">
  <xsd:schema xmlns:xsd="http://www.w3.org/2001/XMLSchema" xmlns:xs="http://www.w3.org/2001/XMLSchema" xmlns:p="http://schemas.microsoft.com/office/2006/metadata/properties" xmlns:ns2="9f6a54fe-35f4-485c-a320-6061ea835db7" xmlns:ns3="fafda87a-6b77-41d1-b0dd-20c8b13da965" targetNamespace="http://schemas.microsoft.com/office/2006/metadata/properties" ma:root="true" ma:fieldsID="6be0887f36dd0b5e0065ccb06da244f5" ns2:_="" ns3:_="">
    <xsd:import namespace="9f6a54fe-35f4-485c-a320-6061ea835db7"/>
    <xsd:import namespace="fafda87a-6b77-41d1-b0dd-20c8b13da965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SearchProperties" minOccurs="0"/>
                <xsd:element ref="ns2:MediaServiceObjectDetectorVersions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CR" minOccurs="0"/>
                <xsd:element ref="ns2:_x30b3__x30e1__x30f3__x30c8_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6a54fe-35f4-485c-a320-6061ea835db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SearchProperties" ma:index="10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11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DateTaken" ma:index="12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LengthInSeconds" ma:index="15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7" nillable="true" ma:taxonomy="true" ma:internalName="lcf76f155ced4ddcb4097134ff3c332f" ma:taxonomyFieldName="MediaServiceImageTags" ma:displayName="画像タグ" ma:readOnly="false" ma:fieldId="{5cf76f15-5ced-4ddc-b409-7134ff3c332f}" ma:taxonomyMulti="true" ma:sspId="86517c5f-9894-42f1-95c8-805871939da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CR" ma:index="19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x30b3__x30e1__x30f3__x30c8_" ma:index="20" nillable="true" ma:displayName="コメント" ma:format="Dropdown" ma:internalName="_x30b3__x30e1__x30f3__x30c8_">
      <xsd:simpleType>
        <xsd:restriction base="dms:Note">
          <xsd:maxLength value="255"/>
        </xsd:restriction>
      </xsd:simpleType>
    </xsd:element>
    <xsd:element name="MediaServiceLocation" ma:index="21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afda87a-6b77-41d1-b0dd-20c8b13da965" elementFormDefault="qualified">
    <xsd:import namespace="http://schemas.microsoft.com/office/2006/documentManagement/types"/>
    <xsd:import namespace="http://schemas.microsoft.com/office/infopath/2007/PartnerControls"/>
    <xsd:element name="TaxCatchAll" ma:index="18" nillable="true" ma:displayName="Taxonomy Catch All Column" ma:hidden="true" ma:list="{5fbd0b52-645a-4402-a5e9-7b35ccf3a4db}" ma:internalName="TaxCatchAll" ma:showField="CatchAllData" ma:web="fafda87a-6b77-41d1-b0dd-20c8b13da965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fafda87a-6b77-41d1-b0dd-20c8b13da965" xsi:nil="true"/>
    <_x30b3__x30e1__x30f3__x30c8_ xmlns="9f6a54fe-35f4-485c-a320-6061ea835db7" xsi:nil="true"/>
    <lcf76f155ced4ddcb4097134ff3c332f xmlns="9f6a54fe-35f4-485c-a320-6061ea835db7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7A1B3FD5-4C47-4FF3-B8F3-4C68873F9594}"/>
</file>

<file path=customXml/itemProps2.xml><?xml version="1.0" encoding="utf-8"?>
<ds:datastoreItem xmlns:ds="http://schemas.openxmlformats.org/officeDocument/2006/customXml" ds:itemID="{35C5EAE3-0F6C-4F7A-96C5-F65CEDE510EF}"/>
</file>

<file path=customXml/itemProps3.xml><?xml version="1.0" encoding="utf-8"?>
<ds:datastoreItem xmlns:ds="http://schemas.openxmlformats.org/officeDocument/2006/customXml" ds:itemID="{113E7D37-6FFF-47C7-963F-A732B7328D39}"/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</TotalTime>
  <Words>988</Words>
  <PresentationFormat>画面に合わせる (4:3)</PresentationFormat>
  <Paragraphs>301</Paragraphs>
  <Slides>10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2</vt:i4>
      </vt:variant>
      <vt:variant>
        <vt:lpstr>スライド タイトル</vt:lpstr>
      </vt:variant>
      <vt:variant>
        <vt:i4>10</vt:i4>
      </vt:variant>
    </vt:vector>
  </HeadingPairs>
  <TitlesOfParts>
    <vt:vector size="17" baseType="lpstr">
      <vt:lpstr>游ゴシック</vt:lpstr>
      <vt:lpstr>游ゴシック Light</vt:lpstr>
      <vt:lpstr>Arial</vt:lpstr>
      <vt:lpstr>Calibri</vt:lpstr>
      <vt:lpstr>Calibri Light</vt:lpstr>
      <vt:lpstr>Office テーマ</vt:lpstr>
      <vt:lpstr>デザインの設定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terms:created xsi:type="dcterms:W3CDTF">2019-10-07T06:26:31Z</dcterms:created>
  <dcterms:modified xsi:type="dcterms:W3CDTF">2025-04-18T07:12:58Z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0x0101003E58890B5ED56C46BB6F2181350E464A</vt:lpwstr>
  </property>
</Properties>
</file>