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6" r:id="rId3"/>
    <p:sldId id="258" r:id="rId4"/>
    <p:sldId id="260" r:id="rId5"/>
    <p:sldId id="261" r:id="rId6"/>
    <p:sldId id="262" r:id="rId7"/>
  </p:sldIdLst>
  <p:sldSz cx="9144000" cy="6858000" type="screen4x3"/>
  <p:notesSz cx="6735763" cy="98663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41" autoAdjust="0"/>
    <p:restoredTop sz="94660"/>
  </p:normalViewPr>
  <p:slideViewPr>
    <p:cSldViewPr snapToGrid="0">
      <p:cViewPr varScale="1">
        <p:scale>
          <a:sx n="110" d="100"/>
          <a:sy n="110" d="100"/>
        </p:scale>
        <p:origin x="1392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13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Relationship Id="rId14" Type="http://schemas.openxmlformats.org/officeDocument/2006/relationships/customXml" Target="../customXml/item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5110B1-E016-478F-90F5-532F88FA4640}" type="datetimeFigureOut">
              <a:rPr kumimoji="1" lang="ja-JP" altLang="en-US" smtClean="0"/>
              <a:t>2024/5/9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C93E80-37C7-4A08-9435-17A84D155A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821933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5110B1-E016-478F-90F5-532F88FA4640}" type="datetimeFigureOut">
              <a:rPr kumimoji="1" lang="ja-JP" altLang="en-US" smtClean="0"/>
              <a:t>2024/5/9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C93E80-37C7-4A08-9435-17A84D155A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08955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5110B1-E016-478F-90F5-532F88FA4640}" type="datetimeFigureOut">
              <a:rPr kumimoji="1" lang="ja-JP" altLang="en-US" smtClean="0"/>
              <a:t>2024/5/9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C93E80-37C7-4A08-9435-17A84D155A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42281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5110B1-E016-478F-90F5-532F88FA4640}" type="datetimeFigureOut">
              <a:rPr kumimoji="1" lang="ja-JP" altLang="en-US" smtClean="0"/>
              <a:t>2024/5/9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C93E80-37C7-4A08-9435-17A84D155A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85238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5110B1-E016-478F-90F5-532F88FA4640}" type="datetimeFigureOut">
              <a:rPr kumimoji="1" lang="ja-JP" altLang="en-US" smtClean="0"/>
              <a:t>2024/5/9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C93E80-37C7-4A08-9435-17A84D155A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674141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5110B1-E016-478F-90F5-532F88FA4640}" type="datetimeFigureOut">
              <a:rPr kumimoji="1" lang="ja-JP" altLang="en-US" smtClean="0"/>
              <a:t>2024/5/9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C93E80-37C7-4A08-9435-17A84D155A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32613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5110B1-E016-478F-90F5-532F88FA4640}" type="datetimeFigureOut">
              <a:rPr kumimoji="1" lang="ja-JP" altLang="en-US" smtClean="0"/>
              <a:t>2024/5/9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C93E80-37C7-4A08-9435-17A84D155A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2636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5110B1-E016-478F-90F5-532F88FA4640}" type="datetimeFigureOut">
              <a:rPr kumimoji="1" lang="ja-JP" altLang="en-US" smtClean="0"/>
              <a:t>2024/5/9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C93E80-37C7-4A08-9435-17A84D155A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37933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5110B1-E016-478F-90F5-532F88FA4640}" type="datetimeFigureOut">
              <a:rPr kumimoji="1" lang="ja-JP" altLang="en-US" smtClean="0"/>
              <a:t>2024/5/9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C93E80-37C7-4A08-9435-17A84D155A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3650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5110B1-E016-478F-90F5-532F88FA4640}" type="datetimeFigureOut">
              <a:rPr kumimoji="1" lang="ja-JP" altLang="en-US" smtClean="0"/>
              <a:t>2024/5/9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C93E80-37C7-4A08-9435-17A84D155A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72112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5110B1-E016-478F-90F5-532F88FA4640}" type="datetimeFigureOut">
              <a:rPr kumimoji="1" lang="ja-JP" altLang="en-US" smtClean="0"/>
              <a:t>2024/5/9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C93E80-37C7-4A08-9435-17A84D155A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551208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5110B1-E016-478F-90F5-532F88FA4640}" type="datetimeFigureOut">
              <a:rPr kumimoji="1" lang="ja-JP" altLang="en-US" smtClean="0"/>
              <a:t>2024/5/9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C93E80-37C7-4A08-9435-17A84D155A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82316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5F6907DB-F9F8-4F13-D805-7CC5C7BEA11E}"/>
              </a:ext>
            </a:extLst>
          </p:cNvPr>
          <p:cNvSpPr txBox="1"/>
          <p:nvPr/>
        </p:nvSpPr>
        <p:spPr>
          <a:xfrm>
            <a:off x="333632" y="333632"/>
            <a:ext cx="8612660" cy="46166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en-US" altLang="ja-JP" sz="2400" dirty="0">
                <a:latin typeface="+mn-ea"/>
              </a:rPr>
              <a:t>B-</a:t>
            </a:r>
            <a:r>
              <a:rPr kumimoji="1" lang="ja-JP" altLang="en-US" sz="2400" dirty="0">
                <a:latin typeface="+mn-ea"/>
              </a:rPr>
              <a:t>４　実施体制図</a:t>
            </a:r>
          </a:p>
        </p:txBody>
      </p:sp>
      <p:cxnSp>
        <p:nvCxnSpPr>
          <p:cNvPr id="2" name="直線矢印コネクタ 1">
            <a:extLst>
              <a:ext uri="{FF2B5EF4-FFF2-40B4-BE49-F238E27FC236}">
                <a16:creationId xmlns:a16="http://schemas.microsoft.com/office/drawing/2014/main" id="{EA3E1261-A457-3A37-9092-16B604B7D251}"/>
              </a:ext>
            </a:extLst>
          </p:cNvPr>
          <p:cNvCxnSpPr>
            <a:cxnSpLocks/>
          </p:cNvCxnSpPr>
          <p:nvPr/>
        </p:nvCxnSpPr>
        <p:spPr>
          <a:xfrm flipV="1">
            <a:off x="4686885" y="3055889"/>
            <a:ext cx="0" cy="88326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線矢印コネクタ 2">
            <a:extLst>
              <a:ext uri="{FF2B5EF4-FFF2-40B4-BE49-F238E27FC236}">
                <a16:creationId xmlns:a16="http://schemas.microsoft.com/office/drawing/2014/main" id="{614DF248-E9D9-2C77-F480-74D223E12299}"/>
              </a:ext>
            </a:extLst>
          </p:cNvPr>
          <p:cNvCxnSpPr>
            <a:cxnSpLocks/>
          </p:cNvCxnSpPr>
          <p:nvPr/>
        </p:nvCxnSpPr>
        <p:spPr>
          <a:xfrm>
            <a:off x="4273600" y="3075053"/>
            <a:ext cx="0" cy="86409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D6FB191A-DD05-A2B0-ED7A-265A06C26F33}"/>
              </a:ext>
            </a:extLst>
          </p:cNvPr>
          <p:cNvSpPr txBox="1"/>
          <p:nvPr/>
        </p:nvSpPr>
        <p:spPr>
          <a:xfrm>
            <a:off x="2636890" y="3343630"/>
            <a:ext cx="17099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発注・検収・</a:t>
            </a:r>
            <a:r>
              <a:rPr kumimoji="1" lang="ja-JP" altLang="en-US" sz="1400" dirty="0"/>
              <a:t>支払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B9F8C1A4-1630-E4B8-D8CD-F45A08FB9BFD}"/>
              </a:ext>
            </a:extLst>
          </p:cNvPr>
          <p:cNvSpPr txBox="1"/>
          <p:nvPr/>
        </p:nvSpPr>
        <p:spPr>
          <a:xfrm>
            <a:off x="4760153" y="3345354"/>
            <a:ext cx="326822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設備の設置</a:t>
            </a:r>
            <a:endParaRPr lang="en-US" altLang="ja-JP" sz="1400" dirty="0"/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C7F6E259-C60E-222D-F9FC-EF50310D0059}"/>
              </a:ext>
            </a:extLst>
          </p:cNvPr>
          <p:cNvSpPr/>
          <p:nvPr/>
        </p:nvSpPr>
        <p:spPr>
          <a:xfrm>
            <a:off x="2060548" y="1650922"/>
            <a:ext cx="4842536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▲▲</a:t>
            </a:r>
            <a:r>
              <a:rPr lang="ja-JP" altLang="en-US" dirty="0"/>
              <a:t>株式会社</a:t>
            </a:r>
            <a:endParaRPr lang="en-US" altLang="ja-JP" dirty="0"/>
          </a:p>
          <a:p>
            <a:pPr algn="ctr"/>
            <a:r>
              <a:rPr kumimoji="1" lang="en-US" altLang="ja-JP" dirty="0"/>
              <a:t>【</a:t>
            </a:r>
            <a:r>
              <a:rPr kumimoji="1" lang="ja-JP" altLang="en-US" dirty="0"/>
              <a:t>施設の所有者／設備の所有者／需要家</a:t>
            </a:r>
            <a:r>
              <a:rPr kumimoji="1" lang="en-US" altLang="ja-JP" dirty="0"/>
              <a:t>】</a:t>
            </a:r>
          </a:p>
          <a:p>
            <a:pPr algn="ctr"/>
            <a:r>
              <a:rPr kumimoji="1" lang="ja-JP" altLang="en-US" dirty="0">
                <a:solidFill>
                  <a:srgbClr val="FF0000"/>
                </a:solidFill>
              </a:rPr>
              <a:t>代表申請者</a:t>
            </a:r>
          </a:p>
        </p:txBody>
      </p:sp>
      <p:sp>
        <p:nvSpPr>
          <p:cNvPr id="19" name="角丸四角形 11">
            <a:extLst>
              <a:ext uri="{FF2B5EF4-FFF2-40B4-BE49-F238E27FC236}">
                <a16:creationId xmlns:a16="http://schemas.microsoft.com/office/drawing/2014/main" id="{EB89BBC9-7284-0F94-C0E9-8E9326F2C572}"/>
              </a:ext>
            </a:extLst>
          </p:cNvPr>
          <p:cNvSpPr/>
          <p:nvPr/>
        </p:nvSpPr>
        <p:spPr>
          <a:xfrm>
            <a:off x="1907704" y="1479593"/>
            <a:ext cx="5175748" cy="1490754"/>
          </a:xfrm>
          <a:prstGeom prst="roundRect">
            <a:avLst/>
          </a:prstGeom>
          <a:noFill/>
          <a:ln w="381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F2213A28-56D5-CFC1-9128-B79D3F59F558}"/>
              </a:ext>
            </a:extLst>
          </p:cNvPr>
          <p:cNvSpPr/>
          <p:nvPr/>
        </p:nvSpPr>
        <p:spPr>
          <a:xfrm>
            <a:off x="3491880" y="4112065"/>
            <a:ext cx="2094403" cy="97311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◎◎</a:t>
            </a:r>
            <a:r>
              <a:rPr lang="ja-JP" altLang="en-US" dirty="0"/>
              <a:t>株式会社</a:t>
            </a:r>
            <a:br>
              <a:rPr lang="en-US" altLang="ja-JP" dirty="0">
                <a:solidFill>
                  <a:prstClr val="white"/>
                </a:solidFill>
                <a:latin typeface="+mj-ea"/>
              </a:rPr>
            </a:br>
            <a:r>
              <a:rPr lang="en-US" altLang="ja-JP" dirty="0"/>
              <a:t>【</a:t>
            </a:r>
            <a:r>
              <a:rPr lang="ja-JP" altLang="en-US" dirty="0"/>
              <a:t>工事会社</a:t>
            </a:r>
            <a:r>
              <a:rPr kumimoji="1" lang="en-US" altLang="ja-JP" dirty="0"/>
              <a:t>】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9058388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5F6907DB-F9F8-4F13-D805-7CC5C7BEA11E}"/>
              </a:ext>
            </a:extLst>
          </p:cNvPr>
          <p:cNvSpPr txBox="1"/>
          <p:nvPr/>
        </p:nvSpPr>
        <p:spPr>
          <a:xfrm>
            <a:off x="333632" y="333632"/>
            <a:ext cx="8612660" cy="46166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en-US" altLang="ja-JP" sz="2400" dirty="0">
                <a:latin typeface="+mn-ea"/>
              </a:rPr>
              <a:t>B-</a:t>
            </a:r>
            <a:r>
              <a:rPr kumimoji="1" lang="ja-JP" altLang="en-US" sz="2400" dirty="0">
                <a:latin typeface="+mn-ea"/>
              </a:rPr>
              <a:t>４　実施体制図</a:t>
            </a:r>
          </a:p>
        </p:txBody>
      </p:sp>
      <p:cxnSp>
        <p:nvCxnSpPr>
          <p:cNvPr id="5" name="直線矢印コネクタ 4">
            <a:extLst>
              <a:ext uri="{FF2B5EF4-FFF2-40B4-BE49-F238E27FC236}">
                <a16:creationId xmlns:a16="http://schemas.microsoft.com/office/drawing/2014/main" id="{E2EC52B5-2B41-B568-A582-87D74A173536}"/>
              </a:ext>
            </a:extLst>
          </p:cNvPr>
          <p:cNvCxnSpPr>
            <a:cxnSpLocks/>
          </p:cNvCxnSpPr>
          <p:nvPr/>
        </p:nvCxnSpPr>
        <p:spPr>
          <a:xfrm flipV="1">
            <a:off x="4644008" y="4507354"/>
            <a:ext cx="0" cy="540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矢印コネクタ 5">
            <a:extLst>
              <a:ext uri="{FF2B5EF4-FFF2-40B4-BE49-F238E27FC236}">
                <a16:creationId xmlns:a16="http://schemas.microsoft.com/office/drawing/2014/main" id="{531EB234-1EBF-D85F-9A00-9A14AC7D6DB2}"/>
              </a:ext>
            </a:extLst>
          </p:cNvPr>
          <p:cNvCxnSpPr>
            <a:cxnSpLocks/>
          </p:cNvCxnSpPr>
          <p:nvPr/>
        </p:nvCxnSpPr>
        <p:spPr>
          <a:xfrm>
            <a:off x="4153398" y="4511305"/>
            <a:ext cx="0" cy="540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BD7BBA5C-2AD6-85C6-FFC7-677A4A4D1FAB}"/>
              </a:ext>
            </a:extLst>
          </p:cNvPr>
          <p:cNvSpPr txBox="1"/>
          <p:nvPr/>
        </p:nvSpPr>
        <p:spPr>
          <a:xfrm>
            <a:off x="2482507" y="4633391"/>
            <a:ext cx="17099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発注・検収・</a:t>
            </a:r>
            <a:r>
              <a:rPr kumimoji="1" lang="ja-JP" altLang="en-US" sz="1400" dirty="0"/>
              <a:t>支払</a:t>
            </a: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46125BA3-0787-9758-9048-6F219183EAE0}"/>
              </a:ext>
            </a:extLst>
          </p:cNvPr>
          <p:cNvSpPr txBox="1"/>
          <p:nvPr/>
        </p:nvSpPr>
        <p:spPr>
          <a:xfrm>
            <a:off x="4679099" y="4622100"/>
            <a:ext cx="326822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設備の設置</a:t>
            </a:r>
            <a:endParaRPr lang="en-US" altLang="ja-JP" sz="1400" dirty="0"/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BA849E51-5B48-2AAF-EF72-194CC2B36E3F}"/>
              </a:ext>
            </a:extLst>
          </p:cNvPr>
          <p:cNvSpPr/>
          <p:nvPr/>
        </p:nvSpPr>
        <p:spPr>
          <a:xfrm>
            <a:off x="3154430" y="1513493"/>
            <a:ext cx="2475100" cy="90323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株式会社</a:t>
            </a:r>
            <a:r>
              <a:rPr lang="ja-JP" altLang="en-US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▲▲</a:t>
            </a:r>
            <a:endParaRPr lang="en-US" altLang="ja-JP" dirty="0"/>
          </a:p>
          <a:p>
            <a:pPr algn="ctr"/>
            <a:r>
              <a:rPr kumimoji="1" lang="en-US" altLang="ja-JP" dirty="0"/>
              <a:t>【</a:t>
            </a:r>
            <a:r>
              <a:rPr kumimoji="1" lang="ja-JP" altLang="en-US" dirty="0"/>
              <a:t>需要家</a:t>
            </a:r>
            <a:r>
              <a:rPr kumimoji="1" lang="en-US" altLang="ja-JP" dirty="0"/>
              <a:t>】</a:t>
            </a:r>
          </a:p>
          <a:p>
            <a:pPr algn="ctr"/>
            <a:r>
              <a:rPr kumimoji="1" lang="ja-JP" altLang="en-US" sz="1800" dirty="0">
                <a:solidFill>
                  <a:srgbClr val="002060"/>
                </a:solidFill>
              </a:rPr>
              <a:t>共同事業者</a:t>
            </a:r>
          </a:p>
        </p:txBody>
      </p:sp>
      <p:sp>
        <p:nvSpPr>
          <p:cNvPr id="10" name="角丸四角形 11">
            <a:extLst>
              <a:ext uri="{FF2B5EF4-FFF2-40B4-BE49-F238E27FC236}">
                <a16:creationId xmlns:a16="http://schemas.microsoft.com/office/drawing/2014/main" id="{B1966A7C-94F0-9FDD-A958-2CA92337C9C4}"/>
              </a:ext>
            </a:extLst>
          </p:cNvPr>
          <p:cNvSpPr/>
          <p:nvPr/>
        </p:nvSpPr>
        <p:spPr>
          <a:xfrm>
            <a:off x="2339752" y="3157916"/>
            <a:ext cx="4023620" cy="1279196"/>
          </a:xfrm>
          <a:prstGeom prst="roundRect">
            <a:avLst/>
          </a:prstGeom>
          <a:noFill/>
          <a:ln w="381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98477F24-DC12-844A-98DE-87A1F7F26A80}"/>
              </a:ext>
            </a:extLst>
          </p:cNvPr>
          <p:cNvSpPr/>
          <p:nvPr/>
        </p:nvSpPr>
        <p:spPr>
          <a:xfrm>
            <a:off x="3410766" y="5120177"/>
            <a:ext cx="2094403" cy="97311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◎◎</a:t>
            </a:r>
            <a:r>
              <a:rPr lang="ja-JP" altLang="en-US" dirty="0"/>
              <a:t>株式会社</a:t>
            </a:r>
            <a:br>
              <a:rPr lang="en-US" altLang="ja-JP" dirty="0">
                <a:solidFill>
                  <a:prstClr val="white"/>
                </a:solidFill>
                <a:latin typeface="+mj-ea"/>
              </a:rPr>
            </a:br>
            <a:r>
              <a:rPr lang="en-US" altLang="ja-JP" dirty="0"/>
              <a:t>【</a:t>
            </a:r>
            <a:r>
              <a:rPr lang="ja-JP" altLang="en-US" dirty="0"/>
              <a:t>工事会社</a:t>
            </a:r>
            <a:r>
              <a:rPr kumimoji="1" lang="en-US" altLang="ja-JP" dirty="0"/>
              <a:t>】</a:t>
            </a:r>
            <a:endParaRPr kumimoji="1" lang="ja-JP" altLang="en-US" dirty="0"/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A2000E20-B20B-B597-B5B1-74DE93648BD1}"/>
              </a:ext>
            </a:extLst>
          </p:cNvPr>
          <p:cNvSpPr/>
          <p:nvPr/>
        </p:nvSpPr>
        <p:spPr>
          <a:xfrm>
            <a:off x="2492856" y="3281486"/>
            <a:ext cx="3717412" cy="99908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株式会社</a:t>
            </a:r>
            <a:r>
              <a:rPr lang="ja-JP" altLang="en-US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●●</a:t>
            </a:r>
            <a:endParaRPr lang="en-US" altLang="ja-JP" dirty="0"/>
          </a:p>
          <a:p>
            <a:pPr algn="ctr"/>
            <a:r>
              <a:rPr kumimoji="1" lang="en-US" altLang="ja-JP" dirty="0"/>
              <a:t>【</a:t>
            </a:r>
            <a:r>
              <a:rPr kumimoji="1" lang="ja-JP" altLang="en-US" dirty="0"/>
              <a:t>施設の所有者／設備の所有者</a:t>
            </a:r>
            <a:r>
              <a:rPr kumimoji="1" lang="en-US" altLang="ja-JP" dirty="0"/>
              <a:t>】</a:t>
            </a:r>
          </a:p>
          <a:p>
            <a:pPr algn="ctr"/>
            <a:r>
              <a:rPr kumimoji="1" lang="ja-JP" altLang="en-US" dirty="0">
                <a:solidFill>
                  <a:srgbClr val="FF0000"/>
                </a:solidFill>
              </a:rPr>
              <a:t>代表申請者</a:t>
            </a:r>
            <a:r>
              <a:rPr kumimoji="1" lang="ja-JP" altLang="en-US" sz="1800" dirty="0">
                <a:solidFill>
                  <a:srgbClr val="FF0000"/>
                </a:solidFill>
              </a:rPr>
              <a:t>（代表事業者）</a:t>
            </a:r>
            <a:endParaRPr kumimoji="1" lang="ja-JP" altLang="en-US" dirty="0">
              <a:solidFill>
                <a:srgbClr val="FF0000"/>
              </a:solidFill>
            </a:endParaRPr>
          </a:p>
        </p:txBody>
      </p:sp>
      <p:sp>
        <p:nvSpPr>
          <p:cNvPr id="13" name="角丸四角形 6">
            <a:extLst>
              <a:ext uri="{FF2B5EF4-FFF2-40B4-BE49-F238E27FC236}">
                <a16:creationId xmlns:a16="http://schemas.microsoft.com/office/drawing/2014/main" id="{073B00BE-23F3-3470-3569-41E2E802F344}"/>
              </a:ext>
            </a:extLst>
          </p:cNvPr>
          <p:cNvSpPr/>
          <p:nvPr/>
        </p:nvSpPr>
        <p:spPr>
          <a:xfrm>
            <a:off x="2915816" y="1426890"/>
            <a:ext cx="2853289" cy="1076444"/>
          </a:xfrm>
          <a:prstGeom prst="roundRect">
            <a:avLst/>
          </a:prstGeom>
          <a:noFill/>
          <a:ln w="38100">
            <a:solidFill>
              <a:schemeClr val="accent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cxnSp>
        <p:nvCxnSpPr>
          <p:cNvPr id="14" name="直線矢印コネクタ 13">
            <a:extLst>
              <a:ext uri="{FF2B5EF4-FFF2-40B4-BE49-F238E27FC236}">
                <a16:creationId xmlns:a16="http://schemas.microsoft.com/office/drawing/2014/main" id="{1889BFEB-35C2-8854-D1E3-AC2BA24E713B}"/>
              </a:ext>
            </a:extLst>
          </p:cNvPr>
          <p:cNvCxnSpPr>
            <a:cxnSpLocks/>
          </p:cNvCxnSpPr>
          <p:nvPr/>
        </p:nvCxnSpPr>
        <p:spPr>
          <a:xfrm flipV="1">
            <a:off x="4320885" y="2568493"/>
            <a:ext cx="0" cy="540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ED1C58B7-39BF-E8B8-AECE-1B1BEAA90E47}"/>
              </a:ext>
            </a:extLst>
          </p:cNvPr>
          <p:cNvSpPr txBox="1"/>
          <p:nvPr/>
        </p:nvSpPr>
        <p:spPr>
          <a:xfrm>
            <a:off x="4355976" y="2683239"/>
            <a:ext cx="403244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設備の使用（無償）</a:t>
            </a:r>
            <a:endParaRPr lang="en-US" altLang="ja-JP" sz="1400" dirty="0"/>
          </a:p>
        </p:txBody>
      </p:sp>
    </p:spTree>
    <p:extLst>
      <p:ext uri="{BB962C8B-B14F-4D97-AF65-F5344CB8AC3E}">
        <p14:creationId xmlns:p14="http://schemas.microsoft.com/office/powerpoint/2010/main" val="236941188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5F6907DB-F9F8-4F13-D805-7CC5C7BEA11E}"/>
              </a:ext>
            </a:extLst>
          </p:cNvPr>
          <p:cNvSpPr txBox="1"/>
          <p:nvPr/>
        </p:nvSpPr>
        <p:spPr>
          <a:xfrm>
            <a:off x="333632" y="333632"/>
            <a:ext cx="8612660" cy="46166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en-US" altLang="ja-JP" sz="2400" dirty="0">
                <a:latin typeface="+mn-ea"/>
              </a:rPr>
              <a:t>B-</a:t>
            </a:r>
            <a:r>
              <a:rPr kumimoji="1" lang="ja-JP" altLang="en-US" sz="2400" dirty="0">
                <a:latin typeface="+mn-ea"/>
              </a:rPr>
              <a:t>４　実施体制図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B5082670-266C-82C5-AB94-7CB451111F27}"/>
              </a:ext>
            </a:extLst>
          </p:cNvPr>
          <p:cNvSpPr/>
          <p:nvPr/>
        </p:nvSpPr>
        <p:spPr>
          <a:xfrm>
            <a:off x="2936759" y="3652642"/>
            <a:ext cx="3130819" cy="86409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prstClr val="white"/>
                </a:solidFill>
                <a:latin typeface="+mj-ea"/>
              </a:rPr>
              <a:t>株式会社●●　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en-US" altLang="ja-JP" sz="1600" dirty="0"/>
              <a:t>【</a:t>
            </a:r>
            <a:r>
              <a:rPr lang="ja-JP" altLang="en-US" sz="1600" dirty="0"/>
              <a:t>設備の所有者／</a:t>
            </a:r>
            <a:r>
              <a:rPr lang="en-US" altLang="ja-JP" sz="1600" dirty="0">
                <a:solidFill>
                  <a:prstClr val="white"/>
                </a:solidFill>
                <a:latin typeface="+mj-ea"/>
              </a:rPr>
              <a:t> PPA</a:t>
            </a:r>
            <a:r>
              <a:rPr lang="ja-JP" altLang="en-US" sz="1600" dirty="0">
                <a:solidFill>
                  <a:prstClr val="white"/>
                </a:solidFill>
                <a:latin typeface="+mj-ea"/>
              </a:rPr>
              <a:t>事業者</a:t>
            </a:r>
            <a:r>
              <a:rPr lang="en-US" altLang="ja-JP" sz="1600" dirty="0"/>
              <a:t>】</a:t>
            </a:r>
          </a:p>
          <a:p>
            <a:pPr algn="ctr"/>
            <a:r>
              <a:rPr kumimoji="1" lang="ja-JP" altLang="en-US" sz="1600" dirty="0">
                <a:solidFill>
                  <a:srgbClr val="FF0000"/>
                </a:solidFill>
              </a:rPr>
              <a:t>代表申請者（代表事業者）</a:t>
            </a:r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E67757B6-7C76-8D37-7154-7D5D965A8DC3}"/>
              </a:ext>
            </a:extLst>
          </p:cNvPr>
          <p:cNvSpPr/>
          <p:nvPr/>
        </p:nvSpPr>
        <p:spPr>
          <a:xfrm>
            <a:off x="3085576" y="1653407"/>
            <a:ext cx="2843988" cy="86409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/>
              <a:t>株式会社</a:t>
            </a:r>
            <a:r>
              <a:rPr lang="ja-JP" altLang="en-US" sz="1600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▲▲</a:t>
            </a:r>
            <a:endParaRPr kumimoji="1" lang="en-US" altLang="ja-JP" sz="1600" dirty="0"/>
          </a:p>
          <a:p>
            <a:pPr algn="ctr"/>
            <a:r>
              <a:rPr kumimoji="1" lang="en-US" altLang="ja-JP" sz="1600" dirty="0">
                <a:solidFill>
                  <a:schemeClr val="bg1"/>
                </a:solidFill>
              </a:rPr>
              <a:t>【</a:t>
            </a:r>
            <a:r>
              <a:rPr kumimoji="1" lang="ja-JP" altLang="en-US" sz="1600" dirty="0"/>
              <a:t>施設の所有者／</a:t>
            </a:r>
            <a:r>
              <a:rPr kumimoji="1" lang="ja-JP" altLang="en-US" sz="1600" dirty="0">
                <a:solidFill>
                  <a:schemeClr val="bg1"/>
                </a:solidFill>
              </a:rPr>
              <a:t>需要家</a:t>
            </a:r>
            <a:r>
              <a:rPr kumimoji="1" lang="en-US" altLang="ja-JP" sz="1600" dirty="0">
                <a:solidFill>
                  <a:schemeClr val="bg1"/>
                </a:solidFill>
              </a:rPr>
              <a:t>】</a:t>
            </a:r>
          </a:p>
          <a:p>
            <a:pPr algn="ctr"/>
            <a:r>
              <a:rPr kumimoji="1" lang="ja-JP" altLang="en-US" sz="1600" dirty="0">
                <a:solidFill>
                  <a:srgbClr val="002060"/>
                </a:solidFill>
              </a:rPr>
              <a:t>共同事業者</a:t>
            </a:r>
          </a:p>
        </p:txBody>
      </p:sp>
      <p:cxnSp>
        <p:nvCxnSpPr>
          <p:cNvPr id="14" name="直線矢印コネクタ 13">
            <a:extLst>
              <a:ext uri="{FF2B5EF4-FFF2-40B4-BE49-F238E27FC236}">
                <a16:creationId xmlns:a16="http://schemas.microsoft.com/office/drawing/2014/main" id="{B2D92635-F0A7-1DCA-322F-AE7B0699C0BC}"/>
              </a:ext>
            </a:extLst>
          </p:cNvPr>
          <p:cNvCxnSpPr>
            <a:cxnSpLocks/>
          </p:cNvCxnSpPr>
          <p:nvPr/>
        </p:nvCxnSpPr>
        <p:spPr>
          <a:xfrm flipV="1">
            <a:off x="4709468" y="2653695"/>
            <a:ext cx="0" cy="828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線矢印コネクタ 14">
            <a:extLst>
              <a:ext uri="{FF2B5EF4-FFF2-40B4-BE49-F238E27FC236}">
                <a16:creationId xmlns:a16="http://schemas.microsoft.com/office/drawing/2014/main" id="{D27063FE-0CA4-C6C9-62C2-9BE5CB496235}"/>
              </a:ext>
            </a:extLst>
          </p:cNvPr>
          <p:cNvCxnSpPr>
            <a:cxnSpLocks/>
          </p:cNvCxnSpPr>
          <p:nvPr/>
        </p:nvCxnSpPr>
        <p:spPr>
          <a:xfrm>
            <a:off x="4192037" y="2627775"/>
            <a:ext cx="0" cy="86409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F8ADC90D-0AE8-ECAA-2CA1-1224FC084D00}"/>
              </a:ext>
            </a:extLst>
          </p:cNvPr>
          <p:cNvSpPr txBox="1"/>
          <p:nvPr/>
        </p:nvSpPr>
        <p:spPr>
          <a:xfrm>
            <a:off x="2385674" y="2876108"/>
            <a:ext cx="180636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サービス料金の</a:t>
            </a:r>
            <a:r>
              <a:rPr kumimoji="1" lang="ja-JP" altLang="en-US" sz="1400" dirty="0"/>
              <a:t>支払</a:t>
            </a:r>
          </a:p>
        </p:txBody>
      </p:sp>
      <p:cxnSp>
        <p:nvCxnSpPr>
          <p:cNvPr id="22" name="直線矢印コネクタ 21">
            <a:extLst>
              <a:ext uri="{FF2B5EF4-FFF2-40B4-BE49-F238E27FC236}">
                <a16:creationId xmlns:a16="http://schemas.microsoft.com/office/drawing/2014/main" id="{653DF2EF-4718-6813-B585-3733262B4066}"/>
              </a:ext>
            </a:extLst>
          </p:cNvPr>
          <p:cNvCxnSpPr>
            <a:cxnSpLocks/>
          </p:cNvCxnSpPr>
          <p:nvPr/>
        </p:nvCxnSpPr>
        <p:spPr>
          <a:xfrm flipV="1">
            <a:off x="4694474" y="4625526"/>
            <a:ext cx="0" cy="88326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線矢印コネクタ 22">
            <a:extLst>
              <a:ext uri="{FF2B5EF4-FFF2-40B4-BE49-F238E27FC236}">
                <a16:creationId xmlns:a16="http://schemas.microsoft.com/office/drawing/2014/main" id="{8A67D3AF-237A-30F8-7BC4-CCCFAF9A1C71}"/>
              </a:ext>
            </a:extLst>
          </p:cNvPr>
          <p:cNvCxnSpPr>
            <a:cxnSpLocks/>
          </p:cNvCxnSpPr>
          <p:nvPr/>
        </p:nvCxnSpPr>
        <p:spPr>
          <a:xfrm>
            <a:off x="4281189" y="4644690"/>
            <a:ext cx="0" cy="86409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420C2636-3576-01AC-A809-8B5D8AF5B25A}"/>
              </a:ext>
            </a:extLst>
          </p:cNvPr>
          <p:cNvGrpSpPr/>
          <p:nvPr/>
        </p:nvGrpSpPr>
        <p:grpSpPr>
          <a:xfrm>
            <a:off x="5997016" y="2013333"/>
            <a:ext cx="897922" cy="2031364"/>
            <a:chOff x="7092280" y="1899992"/>
            <a:chExt cx="648072" cy="1889048"/>
          </a:xfrm>
        </p:grpSpPr>
        <p:cxnSp>
          <p:nvCxnSpPr>
            <p:cNvPr id="25" name="直線矢印コネクタ 24">
              <a:extLst>
                <a:ext uri="{FF2B5EF4-FFF2-40B4-BE49-F238E27FC236}">
                  <a16:creationId xmlns:a16="http://schemas.microsoft.com/office/drawing/2014/main" id="{A62BA818-4C48-5FC6-2474-00E45E6FE253}"/>
                </a:ext>
              </a:extLst>
            </p:cNvPr>
            <p:cNvCxnSpPr/>
            <p:nvPr/>
          </p:nvCxnSpPr>
          <p:spPr>
            <a:xfrm flipH="1">
              <a:off x="7092280" y="1899992"/>
              <a:ext cx="648072" cy="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6" name="直線コネクタ 25">
              <a:extLst>
                <a:ext uri="{FF2B5EF4-FFF2-40B4-BE49-F238E27FC236}">
                  <a16:creationId xmlns:a16="http://schemas.microsoft.com/office/drawing/2014/main" id="{1AD5A26E-7CFB-8C99-71A5-58F7A4FC303B}"/>
                </a:ext>
              </a:extLst>
            </p:cNvPr>
            <p:cNvCxnSpPr/>
            <p:nvPr/>
          </p:nvCxnSpPr>
          <p:spPr>
            <a:xfrm>
              <a:off x="7740352" y="1899992"/>
              <a:ext cx="0" cy="1889048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7" name="直線コネクタ 26">
              <a:extLst>
                <a:ext uri="{FF2B5EF4-FFF2-40B4-BE49-F238E27FC236}">
                  <a16:creationId xmlns:a16="http://schemas.microsoft.com/office/drawing/2014/main" id="{49CF274D-1B60-B542-5030-BF6EED5A0CE7}"/>
                </a:ext>
              </a:extLst>
            </p:cNvPr>
            <p:cNvCxnSpPr/>
            <p:nvPr/>
          </p:nvCxnSpPr>
          <p:spPr>
            <a:xfrm flipH="1">
              <a:off x="7164288" y="3789040"/>
              <a:ext cx="576064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8B53E45C-B696-6E0D-66C7-602D09E48D7F}"/>
              </a:ext>
            </a:extLst>
          </p:cNvPr>
          <p:cNvSpPr txBox="1"/>
          <p:nvPr/>
        </p:nvSpPr>
        <p:spPr>
          <a:xfrm>
            <a:off x="6890013" y="2148099"/>
            <a:ext cx="225398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400" dirty="0"/>
              <a:t>設備譲渡</a:t>
            </a:r>
            <a:endParaRPr lang="en-US" altLang="ja-JP" sz="1400" dirty="0"/>
          </a:p>
          <a:p>
            <a:r>
              <a:rPr lang="ja-JP" altLang="en-US" sz="1400" dirty="0"/>
              <a:t>（</a:t>
            </a:r>
            <a:r>
              <a:rPr lang="en-US" altLang="ja-JP" sz="1400" dirty="0"/>
              <a:t>PPA</a:t>
            </a:r>
            <a:r>
              <a:rPr lang="ja-JP" altLang="en-US" sz="1400" dirty="0"/>
              <a:t>契約期間満了後）</a:t>
            </a:r>
            <a:endParaRPr lang="en-US" altLang="ja-JP" sz="1400" dirty="0"/>
          </a:p>
        </p:txBody>
      </p:sp>
      <p:sp>
        <p:nvSpPr>
          <p:cNvPr id="29" name="角丸四角形 6">
            <a:extLst>
              <a:ext uri="{FF2B5EF4-FFF2-40B4-BE49-F238E27FC236}">
                <a16:creationId xmlns:a16="http://schemas.microsoft.com/office/drawing/2014/main" id="{73C06048-D761-013C-BAA3-F016EA442C21}"/>
              </a:ext>
            </a:extLst>
          </p:cNvPr>
          <p:cNvSpPr/>
          <p:nvPr/>
        </p:nvSpPr>
        <p:spPr>
          <a:xfrm>
            <a:off x="2833227" y="3490389"/>
            <a:ext cx="3324114" cy="1154299"/>
          </a:xfrm>
          <a:prstGeom prst="roundRect">
            <a:avLst/>
          </a:prstGeom>
          <a:noFill/>
          <a:ln w="381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31" name="角丸四角形 6">
            <a:extLst>
              <a:ext uri="{FF2B5EF4-FFF2-40B4-BE49-F238E27FC236}">
                <a16:creationId xmlns:a16="http://schemas.microsoft.com/office/drawing/2014/main" id="{1ABB4CF6-6335-5FAC-FE40-ABEEF0117678}"/>
              </a:ext>
            </a:extLst>
          </p:cNvPr>
          <p:cNvSpPr/>
          <p:nvPr/>
        </p:nvSpPr>
        <p:spPr>
          <a:xfrm>
            <a:off x="2977237" y="1551331"/>
            <a:ext cx="3019775" cy="1076444"/>
          </a:xfrm>
          <a:prstGeom prst="roundRect">
            <a:avLst/>
          </a:prstGeom>
          <a:noFill/>
          <a:ln w="38100">
            <a:solidFill>
              <a:schemeClr val="accent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A44560E3-45CA-024D-83BD-3678A03442A0}"/>
              </a:ext>
            </a:extLst>
          </p:cNvPr>
          <p:cNvSpPr/>
          <p:nvPr/>
        </p:nvSpPr>
        <p:spPr>
          <a:xfrm>
            <a:off x="3625310" y="5515148"/>
            <a:ext cx="1893380" cy="88326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◎◎</a:t>
            </a:r>
            <a:r>
              <a:rPr lang="ja-JP" altLang="en-US" sz="1600" dirty="0"/>
              <a:t>株式会社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en-US" altLang="ja-JP" sz="1600" dirty="0"/>
              <a:t>【</a:t>
            </a:r>
            <a:r>
              <a:rPr lang="ja-JP" altLang="en-US" sz="1600" dirty="0"/>
              <a:t>工事会社</a:t>
            </a:r>
            <a:r>
              <a:rPr kumimoji="1" lang="en-US" altLang="ja-JP" sz="1600" dirty="0"/>
              <a:t>】</a:t>
            </a:r>
            <a:endParaRPr kumimoji="1" lang="ja-JP" altLang="en-US" sz="1600" dirty="0"/>
          </a:p>
        </p:txBody>
      </p:sp>
      <p:sp>
        <p:nvSpPr>
          <p:cNvPr id="34" name="テキスト ボックス 33">
            <a:extLst>
              <a:ext uri="{FF2B5EF4-FFF2-40B4-BE49-F238E27FC236}">
                <a16:creationId xmlns:a16="http://schemas.microsoft.com/office/drawing/2014/main" id="{BC4CCCE6-DFC4-F588-7DFF-5AE25F589763}"/>
              </a:ext>
            </a:extLst>
          </p:cNvPr>
          <p:cNvSpPr txBox="1"/>
          <p:nvPr/>
        </p:nvSpPr>
        <p:spPr>
          <a:xfrm>
            <a:off x="2617202" y="4919766"/>
            <a:ext cx="17099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発注・検収・</a:t>
            </a:r>
            <a:r>
              <a:rPr kumimoji="1" lang="ja-JP" altLang="en-US" sz="1400" dirty="0"/>
              <a:t>支払</a:t>
            </a:r>
          </a:p>
        </p:txBody>
      </p: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161BA1C9-645C-D65A-DE6E-12D8894A81CD}"/>
              </a:ext>
            </a:extLst>
          </p:cNvPr>
          <p:cNvSpPr txBox="1"/>
          <p:nvPr/>
        </p:nvSpPr>
        <p:spPr>
          <a:xfrm>
            <a:off x="4730143" y="4874303"/>
            <a:ext cx="343166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需要地に設備・定置用蓄電池の設置</a:t>
            </a:r>
            <a:endParaRPr lang="en-US" altLang="ja-JP" sz="1400" dirty="0"/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60991BA8-093E-A8C9-2C4E-1928617AA6E2}"/>
              </a:ext>
            </a:extLst>
          </p:cNvPr>
          <p:cNvSpPr txBox="1"/>
          <p:nvPr/>
        </p:nvSpPr>
        <p:spPr>
          <a:xfrm>
            <a:off x="4746578" y="2806085"/>
            <a:ext cx="193275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設備の使用</a:t>
            </a:r>
            <a:endParaRPr lang="en-US" altLang="ja-JP" sz="1400" dirty="0"/>
          </a:p>
        </p:txBody>
      </p:sp>
    </p:spTree>
    <p:extLst>
      <p:ext uri="{BB962C8B-B14F-4D97-AF65-F5344CB8AC3E}">
        <p14:creationId xmlns:p14="http://schemas.microsoft.com/office/powerpoint/2010/main" val="371115600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5F6907DB-F9F8-4F13-D805-7CC5C7BEA11E}"/>
              </a:ext>
            </a:extLst>
          </p:cNvPr>
          <p:cNvSpPr txBox="1"/>
          <p:nvPr/>
        </p:nvSpPr>
        <p:spPr>
          <a:xfrm>
            <a:off x="333632" y="333632"/>
            <a:ext cx="8612660" cy="46166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en-US" altLang="ja-JP" sz="2400" dirty="0">
                <a:latin typeface="+mn-ea"/>
              </a:rPr>
              <a:t>B-</a:t>
            </a:r>
            <a:r>
              <a:rPr kumimoji="1" lang="ja-JP" altLang="en-US" sz="2400" dirty="0">
                <a:latin typeface="+mn-ea"/>
              </a:rPr>
              <a:t>４　実施体制図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63877E70-8586-F060-3692-649D0EA05770}"/>
              </a:ext>
            </a:extLst>
          </p:cNvPr>
          <p:cNvSpPr/>
          <p:nvPr/>
        </p:nvSpPr>
        <p:spPr>
          <a:xfrm>
            <a:off x="2137747" y="3509969"/>
            <a:ext cx="3119154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/>
              <a:t>リース事業者：</a:t>
            </a:r>
            <a:r>
              <a:rPr lang="ja-JP" altLang="en-US" sz="1600" dirty="0">
                <a:solidFill>
                  <a:prstClr val="white"/>
                </a:solidFill>
                <a:latin typeface="+mj-ea"/>
              </a:rPr>
              <a:t>株式会社■■ 　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en-US" altLang="ja-JP" sz="1600" dirty="0"/>
              <a:t>【</a:t>
            </a:r>
            <a:r>
              <a:rPr lang="ja-JP" altLang="en-US" sz="1600" dirty="0"/>
              <a:t>設備の所有者</a:t>
            </a:r>
            <a:r>
              <a:rPr kumimoji="1" lang="en-US" altLang="ja-JP" sz="1600" dirty="0"/>
              <a:t>】</a:t>
            </a:r>
          </a:p>
          <a:p>
            <a:pPr algn="ctr"/>
            <a:r>
              <a:rPr kumimoji="1" lang="ja-JP" altLang="en-US" sz="1600" dirty="0">
                <a:solidFill>
                  <a:srgbClr val="FF0000"/>
                </a:solidFill>
              </a:rPr>
              <a:t>代表申請者（代表事業者）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8E775B7B-A275-92CE-0A6A-A0DF69C4CB26}"/>
              </a:ext>
            </a:extLst>
          </p:cNvPr>
          <p:cNvSpPr/>
          <p:nvPr/>
        </p:nvSpPr>
        <p:spPr>
          <a:xfrm>
            <a:off x="2284001" y="1374648"/>
            <a:ext cx="2650494" cy="95062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/>
              <a:t>株式会社</a:t>
            </a:r>
            <a:r>
              <a:rPr lang="ja-JP" altLang="en-US" sz="1600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▲▲</a:t>
            </a:r>
            <a:endParaRPr kumimoji="1" lang="en-US" altLang="ja-JP" sz="1600" dirty="0"/>
          </a:p>
          <a:p>
            <a:pPr algn="ctr"/>
            <a:r>
              <a:rPr kumimoji="1" lang="en-US" altLang="ja-JP" sz="1600" dirty="0">
                <a:solidFill>
                  <a:schemeClr val="bg1"/>
                </a:solidFill>
              </a:rPr>
              <a:t>【</a:t>
            </a:r>
            <a:r>
              <a:rPr kumimoji="1" lang="ja-JP" altLang="en-US" sz="1600" dirty="0"/>
              <a:t>施設の所有者／</a:t>
            </a:r>
            <a:r>
              <a:rPr kumimoji="1" lang="ja-JP" altLang="en-US" sz="1600" dirty="0">
                <a:solidFill>
                  <a:schemeClr val="bg1"/>
                </a:solidFill>
              </a:rPr>
              <a:t>需要家</a:t>
            </a:r>
            <a:r>
              <a:rPr kumimoji="1" lang="en-US" altLang="ja-JP" sz="1600" dirty="0">
                <a:solidFill>
                  <a:schemeClr val="bg1"/>
                </a:solidFill>
              </a:rPr>
              <a:t>】</a:t>
            </a:r>
          </a:p>
          <a:p>
            <a:pPr algn="ctr"/>
            <a:r>
              <a:rPr kumimoji="1" lang="ja-JP" altLang="en-US" sz="1600" dirty="0">
                <a:solidFill>
                  <a:srgbClr val="002060"/>
                </a:solidFill>
              </a:rPr>
              <a:t>共同事業者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C1FA9986-01A7-9BC4-556D-C2374B4BDDBE}"/>
              </a:ext>
            </a:extLst>
          </p:cNvPr>
          <p:cNvSpPr/>
          <p:nvPr/>
        </p:nvSpPr>
        <p:spPr>
          <a:xfrm>
            <a:off x="2754753" y="5641107"/>
            <a:ext cx="1893380" cy="88326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◎◎</a:t>
            </a:r>
            <a:r>
              <a:rPr lang="ja-JP" altLang="en-US" sz="1600" dirty="0"/>
              <a:t>株式会社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en-US" altLang="ja-JP" sz="1600" dirty="0"/>
              <a:t>【</a:t>
            </a:r>
            <a:r>
              <a:rPr lang="ja-JP" altLang="en-US" sz="1600" dirty="0"/>
              <a:t>工事会社</a:t>
            </a:r>
            <a:r>
              <a:rPr kumimoji="1" lang="en-US" altLang="ja-JP" sz="1600" dirty="0"/>
              <a:t>】</a:t>
            </a:r>
            <a:endParaRPr kumimoji="1" lang="ja-JP" altLang="en-US" sz="1600" dirty="0"/>
          </a:p>
        </p:txBody>
      </p:sp>
      <p:cxnSp>
        <p:nvCxnSpPr>
          <p:cNvPr id="6" name="直線矢印コネクタ 5">
            <a:extLst>
              <a:ext uri="{FF2B5EF4-FFF2-40B4-BE49-F238E27FC236}">
                <a16:creationId xmlns:a16="http://schemas.microsoft.com/office/drawing/2014/main" id="{74E7EA2F-A073-81D0-DF00-43E67A1FA4DB}"/>
              </a:ext>
            </a:extLst>
          </p:cNvPr>
          <p:cNvCxnSpPr>
            <a:cxnSpLocks/>
          </p:cNvCxnSpPr>
          <p:nvPr/>
        </p:nvCxnSpPr>
        <p:spPr>
          <a:xfrm flipH="1" flipV="1">
            <a:off x="5231316" y="2023754"/>
            <a:ext cx="1883595" cy="113819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矢印コネクタ 6">
            <a:extLst>
              <a:ext uri="{FF2B5EF4-FFF2-40B4-BE49-F238E27FC236}">
                <a16:creationId xmlns:a16="http://schemas.microsoft.com/office/drawing/2014/main" id="{F23D2F29-3078-1F2A-8561-ABB1085C2C8C}"/>
              </a:ext>
            </a:extLst>
          </p:cNvPr>
          <p:cNvCxnSpPr>
            <a:cxnSpLocks/>
          </p:cNvCxnSpPr>
          <p:nvPr/>
        </p:nvCxnSpPr>
        <p:spPr>
          <a:xfrm>
            <a:off x="3346376" y="2458316"/>
            <a:ext cx="0" cy="936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A73C8529-41F3-5D97-B599-7E24B8E0DFB6}"/>
              </a:ext>
            </a:extLst>
          </p:cNvPr>
          <p:cNvSpPr txBox="1"/>
          <p:nvPr/>
        </p:nvSpPr>
        <p:spPr>
          <a:xfrm>
            <a:off x="1774730" y="2800842"/>
            <a:ext cx="167607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リース料金の</a:t>
            </a:r>
            <a:r>
              <a:rPr kumimoji="1" lang="ja-JP" altLang="en-US" sz="1400" dirty="0"/>
              <a:t>支払</a:t>
            </a:r>
          </a:p>
        </p:txBody>
      </p:sp>
      <p:cxnSp>
        <p:nvCxnSpPr>
          <p:cNvPr id="9" name="直線矢印コネクタ 8">
            <a:extLst>
              <a:ext uri="{FF2B5EF4-FFF2-40B4-BE49-F238E27FC236}">
                <a16:creationId xmlns:a16="http://schemas.microsoft.com/office/drawing/2014/main" id="{5A25A423-5731-1CF1-04B6-53997071079A}"/>
              </a:ext>
            </a:extLst>
          </p:cNvPr>
          <p:cNvCxnSpPr>
            <a:cxnSpLocks/>
          </p:cNvCxnSpPr>
          <p:nvPr/>
        </p:nvCxnSpPr>
        <p:spPr>
          <a:xfrm flipV="1">
            <a:off x="3786328" y="4719554"/>
            <a:ext cx="0" cy="88326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矢印コネクタ 9">
            <a:extLst>
              <a:ext uri="{FF2B5EF4-FFF2-40B4-BE49-F238E27FC236}">
                <a16:creationId xmlns:a16="http://schemas.microsoft.com/office/drawing/2014/main" id="{8041C221-BB9E-F4CA-40E4-8E681D1FA84D}"/>
              </a:ext>
            </a:extLst>
          </p:cNvPr>
          <p:cNvCxnSpPr>
            <a:cxnSpLocks/>
          </p:cNvCxnSpPr>
          <p:nvPr/>
        </p:nvCxnSpPr>
        <p:spPr>
          <a:xfrm>
            <a:off x="3344744" y="4719554"/>
            <a:ext cx="0" cy="86409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4BC9FCE2-D0C7-9A25-67C7-939DD64B9E51}"/>
              </a:ext>
            </a:extLst>
          </p:cNvPr>
          <p:cNvSpPr txBox="1"/>
          <p:nvPr/>
        </p:nvSpPr>
        <p:spPr>
          <a:xfrm>
            <a:off x="3786328" y="4903386"/>
            <a:ext cx="18933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需要地に設備設置</a:t>
            </a:r>
            <a:endParaRPr lang="en-US" altLang="ja-JP" sz="1400" dirty="0"/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967C939C-25E3-66BB-3A82-2FBC2A403316}"/>
              </a:ext>
            </a:extLst>
          </p:cNvPr>
          <p:cNvSpPr txBox="1"/>
          <p:nvPr/>
        </p:nvSpPr>
        <p:spPr>
          <a:xfrm>
            <a:off x="5605208" y="2738132"/>
            <a:ext cx="107402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保守管理</a:t>
            </a:r>
            <a:endParaRPr lang="en-US" altLang="ja-JP" sz="1400" dirty="0"/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6E3BF828-914C-9269-AA52-C55B178898FD}"/>
              </a:ext>
            </a:extLst>
          </p:cNvPr>
          <p:cNvSpPr/>
          <p:nvPr/>
        </p:nvSpPr>
        <p:spPr>
          <a:xfrm>
            <a:off x="6749110" y="3274699"/>
            <a:ext cx="1765770" cy="94906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◎◎</a:t>
            </a:r>
            <a:r>
              <a:rPr lang="ja-JP" altLang="en-US" sz="1600" dirty="0"/>
              <a:t>株式会社</a:t>
            </a:r>
            <a:r>
              <a:rPr kumimoji="1" lang="en-US" altLang="ja-JP" sz="1600" dirty="0"/>
              <a:t>【</a:t>
            </a:r>
            <a:r>
              <a:rPr kumimoji="1" lang="ja-JP" altLang="en-US" sz="1600" dirty="0"/>
              <a:t>保守管理</a:t>
            </a:r>
            <a:r>
              <a:rPr kumimoji="1" lang="en-US" altLang="ja-JP" sz="1600" dirty="0"/>
              <a:t>】</a:t>
            </a:r>
            <a:endParaRPr kumimoji="1" lang="ja-JP" altLang="en-US" sz="1600" dirty="0"/>
          </a:p>
        </p:txBody>
      </p:sp>
      <p:cxnSp>
        <p:nvCxnSpPr>
          <p:cNvPr id="14" name="直線矢印コネクタ 13">
            <a:extLst>
              <a:ext uri="{FF2B5EF4-FFF2-40B4-BE49-F238E27FC236}">
                <a16:creationId xmlns:a16="http://schemas.microsoft.com/office/drawing/2014/main" id="{40D7C824-034E-55DD-C182-68291BA6FA63}"/>
              </a:ext>
            </a:extLst>
          </p:cNvPr>
          <p:cNvCxnSpPr>
            <a:cxnSpLocks/>
          </p:cNvCxnSpPr>
          <p:nvPr/>
        </p:nvCxnSpPr>
        <p:spPr>
          <a:xfrm>
            <a:off x="5300074" y="1748230"/>
            <a:ext cx="2133515" cy="131677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1C5CBFE0-4E48-1D38-EAEF-7C456C00BA1B}"/>
              </a:ext>
            </a:extLst>
          </p:cNvPr>
          <p:cNvSpPr txBox="1"/>
          <p:nvPr/>
        </p:nvSpPr>
        <p:spPr>
          <a:xfrm>
            <a:off x="6173114" y="1947165"/>
            <a:ext cx="196141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保守料金の支払</a:t>
            </a:r>
            <a:endParaRPr lang="en-US" altLang="ja-JP" sz="1400" dirty="0"/>
          </a:p>
        </p:txBody>
      </p:sp>
      <p:cxnSp>
        <p:nvCxnSpPr>
          <p:cNvPr id="16" name="直線矢印コネクタ 15">
            <a:extLst>
              <a:ext uri="{FF2B5EF4-FFF2-40B4-BE49-F238E27FC236}">
                <a16:creationId xmlns:a16="http://schemas.microsoft.com/office/drawing/2014/main" id="{32D74BD8-3EFD-3351-F9BA-3B393C4666A0}"/>
              </a:ext>
            </a:extLst>
          </p:cNvPr>
          <p:cNvCxnSpPr>
            <a:cxnSpLocks/>
          </p:cNvCxnSpPr>
          <p:nvPr/>
        </p:nvCxnSpPr>
        <p:spPr>
          <a:xfrm flipV="1">
            <a:off x="3718008" y="2490262"/>
            <a:ext cx="0" cy="88326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F1103963-0734-CD7A-9B53-FA40C0EE8EA4}"/>
              </a:ext>
            </a:extLst>
          </p:cNvPr>
          <p:cNvSpPr txBox="1"/>
          <p:nvPr/>
        </p:nvSpPr>
        <p:spPr>
          <a:xfrm>
            <a:off x="3743738" y="2649717"/>
            <a:ext cx="189338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設備の使用</a:t>
            </a:r>
            <a:endParaRPr lang="en-US" altLang="ja-JP" sz="1400" dirty="0"/>
          </a:p>
        </p:txBody>
      </p: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7651D438-10F7-B4FC-322D-B005D6F15166}"/>
              </a:ext>
            </a:extLst>
          </p:cNvPr>
          <p:cNvGrpSpPr/>
          <p:nvPr/>
        </p:nvGrpSpPr>
        <p:grpSpPr>
          <a:xfrm flipH="1">
            <a:off x="1668666" y="1861354"/>
            <a:ext cx="485493" cy="2354368"/>
            <a:chOff x="7092280" y="1899992"/>
            <a:chExt cx="648072" cy="1889048"/>
          </a:xfrm>
        </p:grpSpPr>
        <p:cxnSp>
          <p:nvCxnSpPr>
            <p:cNvPr id="19" name="直線矢印コネクタ 18">
              <a:extLst>
                <a:ext uri="{FF2B5EF4-FFF2-40B4-BE49-F238E27FC236}">
                  <a16:creationId xmlns:a16="http://schemas.microsoft.com/office/drawing/2014/main" id="{D1FE55B6-489C-6EDF-C5AA-BD64E594B125}"/>
                </a:ext>
              </a:extLst>
            </p:cNvPr>
            <p:cNvCxnSpPr/>
            <p:nvPr/>
          </p:nvCxnSpPr>
          <p:spPr>
            <a:xfrm flipH="1">
              <a:off x="7092280" y="1899992"/>
              <a:ext cx="648072" cy="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0" name="直線コネクタ 19">
              <a:extLst>
                <a:ext uri="{FF2B5EF4-FFF2-40B4-BE49-F238E27FC236}">
                  <a16:creationId xmlns:a16="http://schemas.microsoft.com/office/drawing/2014/main" id="{CE0070F0-F78B-303D-F938-1E9C616C0C3A}"/>
                </a:ext>
              </a:extLst>
            </p:cNvPr>
            <p:cNvCxnSpPr/>
            <p:nvPr/>
          </p:nvCxnSpPr>
          <p:spPr>
            <a:xfrm>
              <a:off x="7740352" y="1899992"/>
              <a:ext cx="0" cy="1889048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1" name="直線コネクタ 20">
              <a:extLst>
                <a:ext uri="{FF2B5EF4-FFF2-40B4-BE49-F238E27FC236}">
                  <a16:creationId xmlns:a16="http://schemas.microsoft.com/office/drawing/2014/main" id="{476A07DF-1742-3ECE-435D-59E80F920874}"/>
                </a:ext>
              </a:extLst>
            </p:cNvPr>
            <p:cNvCxnSpPr/>
            <p:nvPr/>
          </p:nvCxnSpPr>
          <p:spPr>
            <a:xfrm flipH="1">
              <a:off x="7164288" y="3789040"/>
              <a:ext cx="576064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sp>
        <p:nvSpPr>
          <p:cNvPr id="22" name="角丸四角形 37">
            <a:extLst>
              <a:ext uri="{FF2B5EF4-FFF2-40B4-BE49-F238E27FC236}">
                <a16:creationId xmlns:a16="http://schemas.microsoft.com/office/drawing/2014/main" id="{F98CE3C4-C094-2849-42E9-ECFF22BFEBD9}"/>
              </a:ext>
            </a:extLst>
          </p:cNvPr>
          <p:cNvSpPr/>
          <p:nvPr/>
        </p:nvSpPr>
        <p:spPr>
          <a:xfrm>
            <a:off x="2058906" y="3411420"/>
            <a:ext cx="3315286" cy="1308133"/>
          </a:xfrm>
          <a:prstGeom prst="roundRect">
            <a:avLst/>
          </a:prstGeom>
          <a:noFill/>
          <a:ln w="381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23" name="角丸四角形 6">
            <a:extLst>
              <a:ext uri="{FF2B5EF4-FFF2-40B4-BE49-F238E27FC236}">
                <a16:creationId xmlns:a16="http://schemas.microsoft.com/office/drawing/2014/main" id="{CE484BA2-B7A9-F6F3-7529-98F319DBBAC7}"/>
              </a:ext>
            </a:extLst>
          </p:cNvPr>
          <p:cNvSpPr/>
          <p:nvPr/>
        </p:nvSpPr>
        <p:spPr>
          <a:xfrm>
            <a:off x="2124417" y="1257488"/>
            <a:ext cx="2973667" cy="1212680"/>
          </a:xfrm>
          <a:prstGeom prst="roundRect">
            <a:avLst/>
          </a:prstGeom>
          <a:noFill/>
          <a:ln w="38100">
            <a:solidFill>
              <a:schemeClr val="accent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720DF249-8BF6-EF2C-BA56-158073A3E80F}"/>
              </a:ext>
            </a:extLst>
          </p:cNvPr>
          <p:cNvSpPr txBox="1"/>
          <p:nvPr/>
        </p:nvSpPr>
        <p:spPr>
          <a:xfrm>
            <a:off x="5861992" y="4783047"/>
            <a:ext cx="2896574" cy="738664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kumimoji="1" lang="ja-JP" altLang="en-US" sz="1400" dirty="0"/>
              <a:t>設備の所有者が「代表申請者」となり、補助金は「代表申請者」への交付となる。</a:t>
            </a:r>
            <a:endParaRPr kumimoji="1" lang="en-US" altLang="ja-JP" sz="1400" dirty="0"/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EC69F846-2C6B-E336-5E44-F9F08EEE7491}"/>
              </a:ext>
            </a:extLst>
          </p:cNvPr>
          <p:cNvSpPr txBox="1"/>
          <p:nvPr/>
        </p:nvSpPr>
        <p:spPr>
          <a:xfrm>
            <a:off x="1668666" y="5044687"/>
            <a:ext cx="17099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発注・検収・</a:t>
            </a:r>
            <a:r>
              <a:rPr kumimoji="1" lang="ja-JP" altLang="en-US" sz="1400" dirty="0"/>
              <a:t>支払</a:t>
            </a: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5AD488AF-633E-66C8-3F92-21B0F7370F7C}"/>
              </a:ext>
            </a:extLst>
          </p:cNvPr>
          <p:cNvSpPr txBox="1"/>
          <p:nvPr/>
        </p:nvSpPr>
        <p:spPr>
          <a:xfrm>
            <a:off x="0" y="2254205"/>
            <a:ext cx="239843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dirty="0"/>
              <a:t>設備譲渡</a:t>
            </a:r>
            <a:endParaRPr lang="en-US" altLang="ja-JP" sz="1200" dirty="0"/>
          </a:p>
          <a:p>
            <a:pPr algn="ctr"/>
            <a:r>
              <a:rPr lang="ja-JP" altLang="en-US" sz="1200" dirty="0"/>
              <a:t>（リース契約期間満了後）</a:t>
            </a:r>
            <a:endParaRPr lang="en-US" altLang="ja-JP" sz="1200" dirty="0"/>
          </a:p>
        </p:txBody>
      </p:sp>
    </p:spTree>
    <p:extLst>
      <p:ext uri="{BB962C8B-B14F-4D97-AF65-F5344CB8AC3E}">
        <p14:creationId xmlns:p14="http://schemas.microsoft.com/office/powerpoint/2010/main" val="294892485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5F6907DB-F9F8-4F13-D805-7CC5C7BEA11E}"/>
              </a:ext>
            </a:extLst>
          </p:cNvPr>
          <p:cNvSpPr txBox="1"/>
          <p:nvPr/>
        </p:nvSpPr>
        <p:spPr>
          <a:xfrm>
            <a:off x="333632" y="333632"/>
            <a:ext cx="8612660" cy="46166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en-US" altLang="ja-JP" sz="2400" dirty="0">
                <a:latin typeface="+mn-ea"/>
              </a:rPr>
              <a:t>B-</a:t>
            </a:r>
            <a:r>
              <a:rPr kumimoji="1" lang="ja-JP" altLang="en-US" sz="2400" dirty="0">
                <a:latin typeface="+mn-ea"/>
              </a:rPr>
              <a:t>４　実施体制図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EF31584-3DFC-4F2A-44E0-57527EEDF398}"/>
              </a:ext>
            </a:extLst>
          </p:cNvPr>
          <p:cNvSpPr/>
          <p:nvPr/>
        </p:nvSpPr>
        <p:spPr>
          <a:xfrm>
            <a:off x="3104303" y="2650437"/>
            <a:ext cx="2826448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prstClr val="white"/>
                </a:solidFill>
                <a:latin typeface="+mj-ea"/>
              </a:rPr>
              <a:t>株式会社●●</a:t>
            </a:r>
            <a:endParaRPr lang="en-US" altLang="ja-JP" sz="1600" dirty="0">
              <a:solidFill>
                <a:prstClr val="white"/>
              </a:solidFill>
              <a:latin typeface="+mj-ea"/>
            </a:endParaRPr>
          </a:p>
          <a:p>
            <a:pPr algn="ctr"/>
            <a:r>
              <a:rPr lang="en-US" altLang="ja-JP" sz="1600" dirty="0"/>
              <a:t>【</a:t>
            </a:r>
            <a:r>
              <a:rPr lang="en-US" altLang="ja-JP" sz="1600" dirty="0">
                <a:solidFill>
                  <a:prstClr val="white"/>
                </a:solidFill>
                <a:latin typeface="+mj-ea"/>
              </a:rPr>
              <a:t> PPA</a:t>
            </a:r>
            <a:r>
              <a:rPr lang="ja-JP" altLang="en-US" sz="1600" dirty="0">
                <a:solidFill>
                  <a:prstClr val="white"/>
                </a:solidFill>
                <a:latin typeface="+mj-ea"/>
              </a:rPr>
              <a:t>事業者</a:t>
            </a:r>
            <a:r>
              <a:rPr lang="en-US" altLang="ja-JP" sz="1600" dirty="0"/>
              <a:t>】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ja-JP" altLang="en-US" sz="1600" dirty="0">
                <a:solidFill>
                  <a:schemeClr val="tx1"/>
                </a:solidFill>
                <a:latin typeface="+mj-ea"/>
              </a:rPr>
              <a:t>共同申請者</a:t>
            </a:r>
            <a:endParaRPr kumimoji="1" lang="ja-JP" altLang="en-US" sz="1600" dirty="0">
              <a:solidFill>
                <a:schemeClr val="tx1"/>
              </a:solidFill>
            </a:endParaRPr>
          </a:p>
        </p:txBody>
      </p:sp>
      <p:cxnSp>
        <p:nvCxnSpPr>
          <p:cNvPr id="3" name="直線矢印コネクタ 2">
            <a:extLst>
              <a:ext uri="{FF2B5EF4-FFF2-40B4-BE49-F238E27FC236}">
                <a16:creationId xmlns:a16="http://schemas.microsoft.com/office/drawing/2014/main" id="{DF88BCC0-B571-E665-49F2-AD3BDF01E19B}"/>
              </a:ext>
            </a:extLst>
          </p:cNvPr>
          <p:cNvCxnSpPr>
            <a:cxnSpLocks/>
          </p:cNvCxnSpPr>
          <p:nvPr/>
        </p:nvCxnSpPr>
        <p:spPr>
          <a:xfrm flipV="1">
            <a:off x="4834589" y="1999602"/>
            <a:ext cx="0" cy="516855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線矢印コネクタ 4">
            <a:extLst>
              <a:ext uri="{FF2B5EF4-FFF2-40B4-BE49-F238E27FC236}">
                <a16:creationId xmlns:a16="http://schemas.microsoft.com/office/drawing/2014/main" id="{E9EFAEF7-234B-4C44-992B-AC3BD6BB1ECB}"/>
              </a:ext>
            </a:extLst>
          </p:cNvPr>
          <p:cNvCxnSpPr>
            <a:cxnSpLocks/>
          </p:cNvCxnSpPr>
          <p:nvPr/>
        </p:nvCxnSpPr>
        <p:spPr>
          <a:xfrm>
            <a:off x="4373198" y="2016580"/>
            <a:ext cx="0" cy="52860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矢印コネクタ 5">
            <a:extLst>
              <a:ext uri="{FF2B5EF4-FFF2-40B4-BE49-F238E27FC236}">
                <a16:creationId xmlns:a16="http://schemas.microsoft.com/office/drawing/2014/main" id="{8F8C7EFF-A26F-E634-1613-8A646C7B6520}"/>
              </a:ext>
            </a:extLst>
          </p:cNvPr>
          <p:cNvCxnSpPr>
            <a:cxnSpLocks/>
          </p:cNvCxnSpPr>
          <p:nvPr/>
        </p:nvCxnSpPr>
        <p:spPr>
          <a:xfrm flipV="1">
            <a:off x="4868285" y="5037325"/>
            <a:ext cx="0" cy="648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矢印コネクタ 6">
            <a:extLst>
              <a:ext uri="{FF2B5EF4-FFF2-40B4-BE49-F238E27FC236}">
                <a16:creationId xmlns:a16="http://schemas.microsoft.com/office/drawing/2014/main" id="{6FE07069-A9A1-930A-0110-B330B2C621CA}"/>
              </a:ext>
            </a:extLst>
          </p:cNvPr>
          <p:cNvCxnSpPr>
            <a:cxnSpLocks/>
          </p:cNvCxnSpPr>
          <p:nvPr/>
        </p:nvCxnSpPr>
        <p:spPr>
          <a:xfrm>
            <a:off x="4474549" y="5065534"/>
            <a:ext cx="0" cy="648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16185C67-0854-0039-F539-01A8A2AF5F8D}"/>
              </a:ext>
            </a:extLst>
          </p:cNvPr>
          <p:cNvSpPr txBox="1"/>
          <p:nvPr/>
        </p:nvSpPr>
        <p:spPr>
          <a:xfrm>
            <a:off x="4942238" y="5152366"/>
            <a:ext cx="242064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需要地に設備の設置</a:t>
            </a:r>
            <a:endParaRPr lang="en-US" altLang="ja-JP" sz="1400" dirty="0"/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160E9C2F-D72E-352E-7BD5-F90023A405A7}"/>
              </a:ext>
            </a:extLst>
          </p:cNvPr>
          <p:cNvSpPr/>
          <p:nvPr/>
        </p:nvSpPr>
        <p:spPr>
          <a:xfrm>
            <a:off x="3001852" y="4112242"/>
            <a:ext cx="3238882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prstClr val="white"/>
                </a:solidFill>
                <a:latin typeface="+mj-ea"/>
              </a:rPr>
              <a:t>株式会社■■ 　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en-US" altLang="ja-JP" sz="1600" dirty="0"/>
              <a:t>【</a:t>
            </a:r>
            <a:r>
              <a:rPr lang="ja-JP" altLang="en-US" sz="1600" dirty="0"/>
              <a:t>設備の所有者／リース事業者</a:t>
            </a:r>
            <a:r>
              <a:rPr kumimoji="1" lang="en-US" altLang="ja-JP" sz="1600" dirty="0"/>
              <a:t>】</a:t>
            </a:r>
          </a:p>
          <a:p>
            <a:pPr algn="ctr"/>
            <a:r>
              <a:rPr kumimoji="1" lang="ja-JP" altLang="en-US" sz="1600" dirty="0">
                <a:solidFill>
                  <a:srgbClr val="FF0000"/>
                </a:solidFill>
              </a:rPr>
              <a:t>代表申請者（代表事業者）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6FA462AE-3E63-6994-EBDC-89ADC9694AE5}"/>
              </a:ext>
            </a:extLst>
          </p:cNvPr>
          <p:cNvSpPr txBox="1"/>
          <p:nvPr/>
        </p:nvSpPr>
        <p:spPr>
          <a:xfrm>
            <a:off x="2730763" y="3632159"/>
            <a:ext cx="165115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リース料金の</a:t>
            </a:r>
            <a:r>
              <a:rPr kumimoji="1" lang="ja-JP" altLang="en-US" sz="1400" dirty="0"/>
              <a:t>支払</a:t>
            </a:r>
          </a:p>
        </p:txBody>
      </p:sp>
      <p:cxnSp>
        <p:nvCxnSpPr>
          <p:cNvPr id="11" name="直線矢印コネクタ 10">
            <a:extLst>
              <a:ext uri="{FF2B5EF4-FFF2-40B4-BE49-F238E27FC236}">
                <a16:creationId xmlns:a16="http://schemas.microsoft.com/office/drawing/2014/main" id="{D86D8EA7-4CEA-ACFB-2BFA-484E9A83C8E5}"/>
              </a:ext>
            </a:extLst>
          </p:cNvPr>
          <p:cNvCxnSpPr>
            <a:cxnSpLocks/>
          </p:cNvCxnSpPr>
          <p:nvPr/>
        </p:nvCxnSpPr>
        <p:spPr>
          <a:xfrm flipV="1">
            <a:off x="4818755" y="3549824"/>
            <a:ext cx="0" cy="540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線矢印コネクタ 11">
            <a:extLst>
              <a:ext uri="{FF2B5EF4-FFF2-40B4-BE49-F238E27FC236}">
                <a16:creationId xmlns:a16="http://schemas.microsoft.com/office/drawing/2014/main" id="{C8732548-E7BE-C8C6-8678-3990C64B69A2}"/>
              </a:ext>
            </a:extLst>
          </p:cNvPr>
          <p:cNvCxnSpPr>
            <a:cxnSpLocks/>
          </p:cNvCxnSpPr>
          <p:nvPr/>
        </p:nvCxnSpPr>
        <p:spPr>
          <a:xfrm>
            <a:off x="4288757" y="3549824"/>
            <a:ext cx="0" cy="540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9DB9075A-0D29-DC29-9793-3BD842375C27}"/>
              </a:ext>
            </a:extLst>
          </p:cNvPr>
          <p:cNvSpPr txBox="1"/>
          <p:nvPr/>
        </p:nvSpPr>
        <p:spPr>
          <a:xfrm>
            <a:off x="4861603" y="2031722"/>
            <a:ext cx="18501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設備の使用</a:t>
            </a:r>
            <a:endParaRPr lang="en-US" altLang="ja-JP" sz="1400" dirty="0"/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513DF93A-06C2-C3BE-5555-6C84A0278A9C}"/>
              </a:ext>
            </a:extLst>
          </p:cNvPr>
          <p:cNvSpPr txBox="1"/>
          <p:nvPr/>
        </p:nvSpPr>
        <p:spPr>
          <a:xfrm>
            <a:off x="2636794" y="2129959"/>
            <a:ext cx="184286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サービス料金の支払</a:t>
            </a: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03D32CAA-9308-4CFC-3C60-F29A6867D204}"/>
              </a:ext>
            </a:extLst>
          </p:cNvPr>
          <p:cNvSpPr txBox="1"/>
          <p:nvPr/>
        </p:nvSpPr>
        <p:spPr>
          <a:xfrm>
            <a:off x="475245" y="3680323"/>
            <a:ext cx="239843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dirty="0"/>
              <a:t>設備譲渡</a:t>
            </a:r>
            <a:endParaRPr lang="en-US" altLang="ja-JP" sz="1200" dirty="0"/>
          </a:p>
          <a:p>
            <a:pPr algn="ctr"/>
            <a:r>
              <a:rPr lang="ja-JP" altLang="en-US" sz="1200" dirty="0"/>
              <a:t>（リース契約期間満了後）</a:t>
            </a:r>
            <a:endParaRPr lang="en-US" altLang="ja-JP" sz="1200" dirty="0"/>
          </a:p>
        </p:txBody>
      </p: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167B39A1-4EE6-62A6-71C2-BA12287BA5BA}"/>
              </a:ext>
            </a:extLst>
          </p:cNvPr>
          <p:cNvGrpSpPr/>
          <p:nvPr/>
        </p:nvGrpSpPr>
        <p:grpSpPr>
          <a:xfrm flipH="1">
            <a:off x="2340027" y="1312466"/>
            <a:ext cx="560809" cy="1656758"/>
            <a:chOff x="7092280" y="1899992"/>
            <a:chExt cx="648072" cy="1889048"/>
          </a:xfrm>
        </p:grpSpPr>
        <p:cxnSp>
          <p:nvCxnSpPr>
            <p:cNvPr id="17" name="直線矢印コネクタ 16">
              <a:extLst>
                <a:ext uri="{FF2B5EF4-FFF2-40B4-BE49-F238E27FC236}">
                  <a16:creationId xmlns:a16="http://schemas.microsoft.com/office/drawing/2014/main" id="{844A2E7D-22AC-1C10-5E7F-1E06D6617068}"/>
                </a:ext>
              </a:extLst>
            </p:cNvPr>
            <p:cNvCxnSpPr/>
            <p:nvPr/>
          </p:nvCxnSpPr>
          <p:spPr>
            <a:xfrm flipH="1">
              <a:off x="7092280" y="1899992"/>
              <a:ext cx="648072" cy="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8" name="直線コネクタ 17">
              <a:extLst>
                <a:ext uri="{FF2B5EF4-FFF2-40B4-BE49-F238E27FC236}">
                  <a16:creationId xmlns:a16="http://schemas.microsoft.com/office/drawing/2014/main" id="{CC85B818-2022-9384-B9CC-C532B0D219D6}"/>
                </a:ext>
              </a:extLst>
            </p:cNvPr>
            <p:cNvCxnSpPr/>
            <p:nvPr/>
          </p:nvCxnSpPr>
          <p:spPr>
            <a:xfrm>
              <a:off x="7740352" y="1899992"/>
              <a:ext cx="0" cy="1889048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9" name="直線コネクタ 18">
              <a:extLst>
                <a:ext uri="{FF2B5EF4-FFF2-40B4-BE49-F238E27FC236}">
                  <a16:creationId xmlns:a16="http://schemas.microsoft.com/office/drawing/2014/main" id="{8F49DFE1-EE14-906E-909C-A853020306D1}"/>
                </a:ext>
              </a:extLst>
            </p:cNvPr>
            <p:cNvCxnSpPr/>
            <p:nvPr/>
          </p:nvCxnSpPr>
          <p:spPr>
            <a:xfrm flipH="1">
              <a:off x="7164288" y="3789040"/>
              <a:ext cx="576064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43A70C48-2390-0A4B-ADEA-FB0ED9D244F7}"/>
              </a:ext>
            </a:extLst>
          </p:cNvPr>
          <p:cNvGrpSpPr/>
          <p:nvPr/>
        </p:nvGrpSpPr>
        <p:grpSpPr>
          <a:xfrm flipH="1">
            <a:off x="2353030" y="3225982"/>
            <a:ext cx="611631" cy="1411139"/>
            <a:chOff x="7092280" y="1899992"/>
            <a:chExt cx="648072" cy="1889048"/>
          </a:xfrm>
        </p:grpSpPr>
        <p:cxnSp>
          <p:nvCxnSpPr>
            <p:cNvPr id="21" name="直線矢印コネクタ 20">
              <a:extLst>
                <a:ext uri="{FF2B5EF4-FFF2-40B4-BE49-F238E27FC236}">
                  <a16:creationId xmlns:a16="http://schemas.microsoft.com/office/drawing/2014/main" id="{55746E33-E4C8-08F2-F7D4-35AC76B77C12}"/>
                </a:ext>
              </a:extLst>
            </p:cNvPr>
            <p:cNvCxnSpPr/>
            <p:nvPr/>
          </p:nvCxnSpPr>
          <p:spPr>
            <a:xfrm flipH="1">
              <a:off x="7092280" y="1899992"/>
              <a:ext cx="648072" cy="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2" name="直線コネクタ 21">
              <a:extLst>
                <a:ext uri="{FF2B5EF4-FFF2-40B4-BE49-F238E27FC236}">
                  <a16:creationId xmlns:a16="http://schemas.microsoft.com/office/drawing/2014/main" id="{3F1972F3-DF10-DBD8-DEF4-9925FA655749}"/>
                </a:ext>
              </a:extLst>
            </p:cNvPr>
            <p:cNvCxnSpPr/>
            <p:nvPr/>
          </p:nvCxnSpPr>
          <p:spPr>
            <a:xfrm>
              <a:off x="7740352" y="1899992"/>
              <a:ext cx="0" cy="1889048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3" name="直線コネクタ 22">
              <a:extLst>
                <a:ext uri="{FF2B5EF4-FFF2-40B4-BE49-F238E27FC236}">
                  <a16:creationId xmlns:a16="http://schemas.microsoft.com/office/drawing/2014/main" id="{E9446509-3898-A9A3-B16C-8F520903AEBE}"/>
                </a:ext>
              </a:extLst>
            </p:cNvPr>
            <p:cNvCxnSpPr/>
            <p:nvPr/>
          </p:nvCxnSpPr>
          <p:spPr>
            <a:xfrm flipH="1">
              <a:off x="7164288" y="3789040"/>
              <a:ext cx="576064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9BEDCEBC-1132-9803-54DE-C82C9C5A98CE}"/>
              </a:ext>
            </a:extLst>
          </p:cNvPr>
          <p:cNvSpPr txBox="1"/>
          <p:nvPr/>
        </p:nvSpPr>
        <p:spPr>
          <a:xfrm>
            <a:off x="818926" y="1782277"/>
            <a:ext cx="195174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dirty="0"/>
              <a:t>設備譲渡</a:t>
            </a:r>
            <a:endParaRPr lang="en-US" altLang="ja-JP" sz="1200" dirty="0"/>
          </a:p>
          <a:p>
            <a:r>
              <a:rPr lang="ja-JP" altLang="en-US" sz="1200" dirty="0"/>
              <a:t>（</a:t>
            </a:r>
            <a:r>
              <a:rPr lang="en-US" altLang="ja-JP" sz="1200" dirty="0"/>
              <a:t>PPA</a:t>
            </a:r>
            <a:r>
              <a:rPr lang="ja-JP" altLang="en-US" sz="1200" dirty="0"/>
              <a:t>契約期間満了後）</a:t>
            </a:r>
            <a:endParaRPr lang="en-US" altLang="ja-JP" sz="1200" dirty="0"/>
          </a:p>
        </p:txBody>
      </p:sp>
      <p:sp>
        <p:nvSpPr>
          <p:cNvPr id="25" name="角丸四角形 43">
            <a:extLst>
              <a:ext uri="{FF2B5EF4-FFF2-40B4-BE49-F238E27FC236}">
                <a16:creationId xmlns:a16="http://schemas.microsoft.com/office/drawing/2014/main" id="{1063AF66-2EE6-97F9-6382-CEC07D847C64}"/>
              </a:ext>
            </a:extLst>
          </p:cNvPr>
          <p:cNvSpPr/>
          <p:nvPr/>
        </p:nvSpPr>
        <p:spPr>
          <a:xfrm>
            <a:off x="2756686" y="4035287"/>
            <a:ext cx="3878099" cy="1011824"/>
          </a:xfrm>
          <a:prstGeom prst="roundRect">
            <a:avLst/>
          </a:prstGeom>
          <a:noFill/>
          <a:ln w="381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27" name="角丸四角形 6">
            <a:extLst>
              <a:ext uri="{FF2B5EF4-FFF2-40B4-BE49-F238E27FC236}">
                <a16:creationId xmlns:a16="http://schemas.microsoft.com/office/drawing/2014/main" id="{C9F5F780-CEBA-9A1C-659E-43764458B7FD}"/>
              </a:ext>
            </a:extLst>
          </p:cNvPr>
          <p:cNvSpPr/>
          <p:nvPr/>
        </p:nvSpPr>
        <p:spPr>
          <a:xfrm>
            <a:off x="2670314" y="997076"/>
            <a:ext cx="3896139" cy="2799672"/>
          </a:xfrm>
          <a:prstGeom prst="roundRect">
            <a:avLst/>
          </a:prstGeom>
          <a:noFill/>
          <a:ln w="38100">
            <a:solidFill>
              <a:schemeClr val="accent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3DCC8143-4D83-BDA0-F39C-7D8B3EC022C7}"/>
              </a:ext>
            </a:extLst>
          </p:cNvPr>
          <p:cNvSpPr/>
          <p:nvPr/>
        </p:nvSpPr>
        <p:spPr>
          <a:xfrm>
            <a:off x="3877313" y="5715736"/>
            <a:ext cx="1893380" cy="8086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◎◎</a:t>
            </a:r>
            <a:r>
              <a:rPr lang="ja-JP" altLang="en-US" sz="1600" dirty="0"/>
              <a:t>株式会社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en-US" altLang="ja-JP" sz="1600" dirty="0"/>
              <a:t>【</a:t>
            </a:r>
            <a:r>
              <a:rPr lang="ja-JP" altLang="en-US" sz="1600" dirty="0"/>
              <a:t>工事会社</a:t>
            </a:r>
            <a:r>
              <a:rPr kumimoji="1" lang="en-US" altLang="ja-JP" sz="1600" dirty="0"/>
              <a:t>】</a:t>
            </a:r>
            <a:endParaRPr kumimoji="1" lang="ja-JP" altLang="en-US" sz="1600" dirty="0"/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8EFA5104-4BD6-B746-B8C5-86A3225B58BA}"/>
              </a:ext>
            </a:extLst>
          </p:cNvPr>
          <p:cNvSpPr/>
          <p:nvPr/>
        </p:nvSpPr>
        <p:spPr>
          <a:xfrm>
            <a:off x="3179202" y="1027894"/>
            <a:ext cx="2650494" cy="87432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/>
              <a:t>株式会社</a:t>
            </a:r>
            <a:r>
              <a:rPr lang="ja-JP" altLang="en-US" sz="1600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▲▲</a:t>
            </a:r>
            <a:endParaRPr kumimoji="1" lang="en-US" altLang="ja-JP" sz="1600" dirty="0"/>
          </a:p>
          <a:p>
            <a:pPr algn="ctr"/>
            <a:r>
              <a:rPr kumimoji="1" lang="en-US" altLang="ja-JP" sz="1600" dirty="0">
                <a:solidFill>
                  <a:schemeClr val="bg1"/>
                </a:solidFill>
              </a:rPr>
              <a:t>【</a:t>
            </a:r>
            <a:r>
              <a:rPr kumimoji="1" lang="ja-JP" altLang="en-US" sz="1600" dirty="0"/>
              <a:t>施設の所有者／</a:t>
            </a:r>
            <a:r>
              <a:rPr kumimoji="1" lang="ja-JP" altLang="en-US" sz="1600" dirty="0">
                <a:solidFill>
                  <a:schemeClr val="bg1"/>
                </a:solidFill>
              </a:rPr>
              <a:t>需要家</a:t>
            </a:r>
            <a:r>
              <a:rPr kumimoji="1" lang="en-US" altLang="ja-JP" sz="1600" dirty="0">
                <a:solidFill>
                  <a:schemeClr val="bg1"/>
                </a:solidFill>
              </a:rPr>
              <a:t>】</a:t>
            </a:r>
          </a:p>
          <a:p>
            <a:pPr algn="ctr"/>
            <a:r>
              <a:rPr kumimoji="1" lang="ja-JP" altLang="en-US" sz="1600" dirty="0">
                <a:solidFill>
                  <a:srgbClr val="002060"/>
                </a:solidFill>
              </a:rPr>
              <a:t>共同事業者</a:t>
            </a:r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07167753-3C03-C036-10E6-1815B888B4D7}"/>
              </a:ext>
            </a:extLst>
          </p:cNvPr>
          <p:cNvSpPr txBox="1"/>
          <p:nvPr/>
        </p:nvSpPr>
        <p:spPr>
          <a:xfrm>
            <a:off x="2838524" y="5229874"/>
            <a:ext cx="17099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発注・検収・</a:t>
            </a:r>
            <a:r>
              <a:rPr kumimoji="1" lang="ja-JP" altLang="en-US" sz="1400" dirty="0"/>
              <a:t>支払</a:t>
            </a:r>
          </a:p>
        </p:txBody>
      </p: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80B97B7C-E1D0-E3B7-0696-84D22B69E6D7}"/>
              </a:ext>
            </a:extLst>
          </p:cNvPr>
          <p:cNvSpPr txBox="1"/>
          <p:nvPr/>
        </p:nvSpPr>
        <p:spPr>
          <a:xfrm>
            <a:off x="4845629" y="3558214"/>
            <a:ext cx="185012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設備の提供</a:t>
            </a:r>
            <a:endParaRPr lang="en-US" altLang="ja-JP" sz="1400" dirty="0"/>
          </a:p>
        </p:txBody>
      </p:sp>
    </p:spTree>
    <p:extLst>
      <p:ext uri="{BB962C8B-B14F-4D97-AF65-F5344CB8AC3E}">
        <p14:creationId xmlns:p14="http://schemas.microsoft.com/office/powerpoint/2010/main" val="278228610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5F6907DB-F9F8-4F13-D805-7CC5C7BEA11E}"/>
              </a:ext>
            </a:extLst>
          </p:cNvPr>
          <p:cNvSpPr txBox="1"/>
          <p:nvPr/>
        </p:nvSpPr>
        <p:spPr>
          <a:xfrm>
            <a:off x="333632" y="333632"/>
            <a:ext cx="8612660" cy="46166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en-US" altLang="ja-JP" sz="2400" dirty="0">
                <a:latin typeface="+mn-ea"/>
              </a:rPr>
              <a:t>B-</a:t>
            </a:r>
            <a:r>
              <a:rPr kumimoji="1" lang="ja-JP" altLang="en-US" sz="2400" dirty="0">
                <a:latin typeface="+mn-ea"/>
              </a:rPr>
              <a:t>４　実施体制図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BC0AA58E-8A1F-1C41-CD1A-5C56C7FDDA19}"/>
              </a:ext>
            </a:extLst>
          </p:cNvPr>
          <p:cNvSpPr/>
          <p:nvPr/>
        </p:nvSpPr>
        <p:spPr>
          <a:xfrm>
            <a:off x="2062310" y="3627287"/>
            <a:ext cx="2758252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prstClr val="white"/>
                </a:solidFill>
                <a:latin typeface="+mj-ea"/>
              </a:rPr>
              <a:t>株式会社●●</a:t>
            </a:r>
            <a:endParaRPr lang="en-US" altLang="ja-JP" sz="1600" dirty="0">
              <a:solidFill>
                <a:prstClr val="white"/>
              </a:solidFill>
              <a:latin typeface="+mj-ea"/>
            </a:endParaRPr>
          </a:p>
          <a:p>
            <a:pPr algn="ctr"/>
            <a:r>
              <a:rPr lang="en-US" altLang="ja-JP" sz="1600" dirty="0"/>
              <a:t>【</a:t>
            </a:r>
            <a:r>
              <a:rPr lang="en-US" altLang="ja-JP" sz="1600" dirty="0">
                <a:solidFill>
                  <a:prstClr val="white"/>
                </a:solidFill>
                <a:latin typeface="+mj-ea"/>
              </a:rPr>
              <a:t> PPA</a:t>
            </a:r>
            <a:r>
              <a:rPr lang="ja-JP" altLang="en-US" sz="1600" dirty="0">
                <a:solidFill>
                  <a:prstClr val="white"/>
                </a:solidFill>
                <a:latin typeface="+mj-ea"/>
              </a:rPr>
              <a:t>事業者</a:t>
            </a:r>
            <a:r>
              <a:rPr lang="en-US" altLang="ja-JP" sz="1600" dirty="0"/>
              <a:t>】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ja-JP" altLang="en-US" sz="1600" dirty="0">
                <a:solidFill>
                  <a:schemeClr val="tx1"/>
                </a:solidFill>
                <a:latin typeface="+mj-ea"/>
              </a:rPr>
              <a:t>共同申請者</a:t>
            </a:r>
            <a:endParaRPr kumimoji="1" lang="ja-JP" altLang="en-US" sz="1600" dirty="0">
              <a:solidFill>
                <a:schemeClr val="tx1"/>
              </a:solidFill>
            </a:endParaRPr>
          </a:p>
        </p:txBody>
      </p:sp>
      <p:cxnSp>
        <p:nvCxnSpPr>
          <p:cNvPr id="3" name="直線矢印コネクタ 2">
            <a:extLst>
              <a:ext uri="{FF2B5EF4-FFF2-40B4-BE49-F238E27FC236}">
                <a16:creationId xmlns:a16="http://schemas.microsoft.com/office/drawing/2014/main" id="{87FAC225-D70D-D655-5420-D2233D69B6E7}"/>
              </a:ext>
            </a:extLst>
          </p:cNvPr>
          <p:cNvCxnSpPr>
            <a:cxnSpLocks/>
          </p:cNvCxnSpPr>
          <p:nvPr/>
        </p:nvCxnSpPr>
        <p:spPr>
          <a:xfrm flipV="1">
            <a:off x="3415196" y="2643587"/>
            <a:ext cx="0" cy="900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線矢印コネクタ 4">
            <a:extLst>
              <a:ext uri="{FF2B5EF4-FFF2-40B4-BE49-F238E27FC236}">
                <a16:creationId xmlns:a16="http://schemas.microsoft.com/office/drawing/2014/main" id="{0178D103-7CDA-F2E9-EDF1-4F12FE7F925B}"/>
              </a:ext>
            </a:extLst>
          </p:cNvPr>
          <p:cNvCxnSpPr>
            <a:cxnSpLocks/>
          </p:cNvCxnSpPr>
          <p:nvPr/>
        </p:nvCxnSpPr>
        <p:spPr>
          <a:xfrm>
            <a:off x="3059913" y="2672134"/>
            <a:ext cx="0" cy="900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706BD49B-6C48-7F62-70BE-C37CDBAA6156}"/>
              </a:ext>
            </a:extLst>
          </p:cNvPr>
          <p:cNvSpPr txBox="1"/>
          <p:nvPr/>
        </p:nvSpPr>
        <p:spPr>
          <a:xfrm>
            <a:off x="5281013" y="3514774"/>
            <a:ext cx="189337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/>
              <a:t>需要地に設備の設置</a:t>
            </a:r>
            <a:endParaRPr lang="en-US" altLang="ja-JP" sz="1200" dirty="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01EF2464-E149-1E3E-0FBE-5761F58F23E2}"/>
              </a:ext>
            </a:extLst>
          </p:cNvPr>
          <p:cNvSpPr txBox="1"/>
          <p:nvPr/>
        </p:nvSpPr>
        <p:spPr>
          <a:xfrm>
            <a:off x="3441436" y="2820985"/>
            <a:ext cx="187680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設備の使用</a:t>
            </a:r>
            <a:endParaRPr lang="en-US" altLang="ja-JP" sz="1400" dirty="0"/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714DB5C5-F160-C16E-A78B-48D8F9223B4E}"/>
              </a:ext>
            </a:extLst>
          </p:cNvPr>
          <p:cNvSpPr/>
          <p:nvPr/>
        </p:nvSpPr>
        <p:spPr>
          <a:xfrm>
            <a:off x="1773792" y="5496891"/>
            <a:ext cx="3319547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prstClr val="white"/>
                </a:solidFill>
                <a:latin typeface="+mj-ea"/>
              </a:rPr>
              <a:t>株式会社■■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en-US" altLang="ja-JP" sz="1600" dirty="0"/>
              <a:t>【</a:t>
            </a:r>
            <a:r>
              <a:rPr lang="ja-JP" altLang="en-US" sz="1600" dirty="0"/>
              <a:t>設備の所有者／リース事業者</a:t>
            </a:r>
            <a:r>
              <a:rPr kumimoji="1" lang="en-US" altLang="ja-JP" sz="1600" dirty="0"/>
              <a:t>】</a:t>
            </a:r>
          </a:p>
          <a:p>
            <a:pPr algn="ctr"/>
            <a:r>
              <a:rPr kumimoji="1" lang="ja-JP" altLang="en-US" sz="1600" dirty="0">
                <a:solidFill>
                  <a:srgbClr val="FF0000"/>
                </a:solidFill>
              </a:rPr>
              <a:t>代表申請者（代表事業者）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9DAE16F2-97B5-F361-3BF4-1D974F59AD29}"/>
              </a:ext>
            </a:extLst>
          </p:cNvPr>
          <p:cNvSpPr txBox="1"/>
          <p:nvPr/>
        </p:nvSpPr>
        <p:spPr>
          <a:xfrm>
            <a:off x="1469239" y="4787655"/>
            <a:ext cx="86409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/>
              <a:t>リース料金の</a:t>
            </a:r>
            <a:r>
              <a:rPr kumimoji="1" lang="ja-JP" altLang="en-US" sz="1200" dirty="0"/>
              <a:t>支払</a:t>
            </a:r>
            <a:endParaRPr kumimoji="1" lang="en-US" altLang="ja-JP" sz="1200" dirty="0"/>
          </a:p>
        </p:txBody>
      </p:sp>
      <p:cxnSp>
        <p:nvCxnSpPr>
          <p:cNvPr id="10" name="直線矢印コネクタ 9">
            <a:extLst>
              <a:ext uri="{FF2B5EF4-FFF2-40B4-BE49-F238E27FC236}">
                <a16:creationId xmlns:a16="http://schemas.microsoft.com/office/drawing/2014/main" id="{DD6A2AF0-4EBA-B41B-DF71-32F1B9919A5F}"/>
              </a:ext>
            </a:extLst>
          </p:cNvPr>
          <p:cNvCxnSpPr>
            <a:cxnSpLocks/>
          </p:cNvCxnSpPr>
          <p:nvPr/>
        </p:nvCxnSpPr>
        <p:spPr>
          <a:xfrm flipV="1">
            <a:off x="2432808" y="4508144"/>
            <a:ext cx="0" cy="936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矢印コネクタ 10">
            <a:extLst>
              <a:ext uri="{FF2B5EF4-FFF2-40B4-BE49-F238E27FC236}">
                <a16:creationId xmlns:a16="http://schemas.microsoft.com/office/drawing/2014/main" id="{E2854E64-2852-C41A-C661-69294FBDD7C2}"/>
              </a:ext>
            </a:extLst>
          </p:cNvPr>
          <p:cNvCxnSpPr>
            <a:cxnSpLocks/>
          </p:cNvCxnSpPr>
          <p:nvPr/>
        </p:nvCxnSpPr>
        <p:spPr>
          <a:xfrm>
            <a:off x="2248936" y="4527414"/>
            <a:ext cx="0" cy="936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線矢印コネクタ 11">
            <a:extLst>
              <a:ext uri="{FF2B5EF4-FFF2-40B4-BE49-F238E27FC236}">
                <a16:creationId xmlns:a16="http://schemas.microsoft.com/office/drawing/2014/main" id="{8C18E6EF-48B2-5EE1-C725-68D71DA9CD98}"/>
              </a:ext>
            </a:extLst>
          </p:cNvPr>
          <p:cNvCxnSpPr>
            <a:cxnSpLocks/>
          </p:cNvCxnSpPr>
          <p:nvPr/>
        </p:nvCxnSpPr>
        <p:spPr>
          <a:xfrm flipH="1">
            <a:off x="4870136" y="3976906"/>
            <a:ext cx="21600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" name="直線矢印コネクタ 12">
            <a:extLst>
              <a:ext uri="{FF2B5EF4-FFF2-40B4-BE49-F238E27FC236}">
                <a16:creationId xmlns:a16="http://schemas.microsoft.com/office/drawing/2014/main" id="{1CCCAF25-B14B-AB7E-5FA1-14A8D7391DE1}"/>
              </a:ext>
            </a:extLst>
          </p:cNvPr>
          <p:cNvCxnSpPr>
            <a:cxnSpLocks/>
          </p:cNvCxnSpPr>
          <p:nvPr/>
        </p:nvCxnSpPr>
        <p:spPr>
          <a:xfrm>
            <a:off x="4934730" y="4157947"/>
            <a:ext cx="21600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" name="直線矢印コネクタ 13">
            <a:extLst>
              <a:ext uri="{FF2B5EF4-FFF2-40B4-BE49-F238E27FC236}">
                <a16:creationId xmlns:a16="http://schemas.microsoft.com/office/drawing/2014/main" id="{F33CA989-5213-C8CE-F95B-ED356076E697}"/>
              </a:ext>
            </a:extLst>
          </p:cNvPr>
          <p:cNvCxnSpPr>
            <a:cxnSpLocks/>
          </p:cNvCxnSpPr>
          <p:nvPr/>
        </p:nvCxnSpPr>
        <p:spPr>
          <a:xfrm flipV="1">
            <a:off x="4150056" y="4508144"/>
            <a:ext cx="0" cy="936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線矢印コネクタ 14">
            <a:extLst>
              <a:ext uri="{FF2B5EF4-FFF2-40B4-BE49-F238E27FC236}">
                <a16:creationId xmlns:a16="http://schemas.microsoft.com/office/drawing/2014/main" id="{BF24C03D-3832-DFCA-8318-AB1A62A07F14}"/>
              </a:ext>
            </a:extLst>
          </p:cNvPr>
          <p:cNvCxnSpPr>
            <a:cxnSpLocks/>
          </p:cNvCxnSpPr>
          <p:nvPr/>
        </p:nvCxnSpPr>
        <p:spPr>
          <a:xfrm>
            <a:off x="4294072" y="4508144"/>
            <a:ext cx="0" cy="936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DA7F13C3-AED1-353A-3B5E-7BB5AAE8CBE4}"/>
              </a:ext>
            </a:extLst>
          </p:cNvPr>
          <p:cNvSpPr txBox="1"/>
          <p:nvPr/>
        </p:nvSpPr>
        <p:spPr>
          <a:xfrm>
            <a:off x="4242083" y="4851678"/>
            <a:ext cx="104722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/>
              <a:t>設備の売却</a:t>
            </a:r>
          </a:p>
        </p:txBody>
      </p: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6FB7EF11-88DB-66E3-F890-FC92120DD0E8}"/>
              </a:ext>
            </a:extLst>
          </p:cNvPr>
          <p:cNvGrpSpPr/>
          <p:nvPr/>
        </p:nvGrpSpPr>
        <p:grpSpPr>
          <a:xfrm flipH="1">
            <a:off x="1221480" y="2131879"/>
            <a:ext cx="748318" cy="1710533"/>
            <a:chOff x="7092280" y="1899992"/>
            <a:chExt cx="648072" cy="1889048"/>
          </a:xfrm>
        </p:grpSpPr>
        <p:cxnSp>
          <p:nvCxnSpPr>
            <p:cNvPr id="18" name="直線矢印コネクタ 17">
              <a:extLst>
                <a:ext uri="{FF2B5EF4-FFF2-40B4-BE49-F238E27FC236}">
                  <a16:creationId xmlns:a16="http://schemas.microsoft.com/office/drawing/2014/main" id="{C9784714-D477-F0EB-1712-4F6DB7F48CF6}"/>
                </a:ext>
              </a:extLst>
            </p:cNvPr>
            <p:cNvCxnSpPr/>
            <p:nvPr/>
          </p:nvCxnSpPr>
          <p:spPr>
            <a:xfrm flipH="1">
              <a:off x="7092280" y="1899992"/>
              <a:ext cx="648072" cy="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9" name="直線コネクタ 18">
              <a:extLst>
                <a:ext uri="{FF2B5EF4-FFF2-40B4-BE49-F238E27FC236}">
                  <a16:creationId xmlns:a16="http://schemas.microsoft.com/office/drawing/2014/main" id="{6D844C59-C02B-DC6D-F591-F2ECBC8E1E05}"/>
                </a:ext>
              </a:extLst>
            </p:cNvPr>
            <p:cNvCxnSpPr/>
            <p:nvPr/>
          </p:nvCxnSpPr>
          <p:spPr>
            <a:xfrm>
              <a:off x="7740352" y="1899992"/>
              <a:ext cx="0" cy="1889048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0" name="直線コネクタ 19">
              <a:extLst>
                <a:ext uri="{FF2B5EF4-FFF2-40B4-BE49-F238E27FC236}">
                  <a16:creationId xmlns:a16="http://schemas.microsoft.com/office/drawing/2014/main" id="{D104F637-785A-8459-B9DD-8A6EB58DF4A5}"/>
                </a:ext>
              </a:extLst>
            </p:cNvPr>
            <p:cNvCxnSpPr/>
            <p:nvPr/>
          </p:nvCxnSpPr>
          <p:spPr>
            <a:xfrm flipH="1">
              <a:off x="7164288" y="3789040"/>
              <a:ext cx="576064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E3336585-7315-B84D-C3F7-3E468FB2FBD8}"/>
              </a:ext>
            </a:extLst>
          </p:cNvPr>
          <p:cNvGrpSpPr/>
          <p:nvPr/>
        </p:nvGrpSpPr>
        <p:grpSpPr>
          <a:xfrm flipH="1">
            <a:off x="1236987" y="4042293"/>
            <a:ext cx="649664" cy="1889048"/>
            <a:chOff x="7092280" y="1899992"/>
            <a:chExt cx="648072" cy="1889048"/>
          </a:xfrm>
        </p:grpSpPr>
        <p:cxnSp>
          <p:nvCxnSpPr>
            <p:cNvPr id="22" name="直線矢印コネクタ 21">
              <a:extLst>
                <a:ext uri="{FF2B5EF4-FFF2-40B4-BE49-F238E27FC236}">
                  <a16:creationId xmlns:a16="http://schemas.microsoft.com/office/drawing/2014/main" id="{E49E778F-3365-720D-AACB-4C5637E68A32}"/>
                </a:ext>
              </a:extLst>
            </p:cNvPr>
            <p:cNvCxnSpPr/>
            <p:nvPr/>
          </p:nvCxnSpPr>
          <p:spPr>
            <a:xfrm flipH="1">
              <a:off x="7092280" y="1899992"/>
              <a:ext cx="648072" cy="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3" name="直線コネクタ 22">
              <a:extLst>
                <a:ext uri="{FF2B5EF4-FFF2-40B4-BE49-F238E27FC236}">
                  <a16:creationId xmlns:a16="http://schemas.microsoft.com/office/drawing/2014/main" id="{C896A1D6-2314-BAC5-1608-1A8D4297F39E}"/>
                </a:ext>
              </a:extLst>
            </p:cNvPr>
            <p:cNvCxnSpPr/>
            <p:nvPr/>
          </p:nvCxnSpPr>
          <p:spPr>
            <a:xfrm>
              <a:off x="7740352" y="1899992"/>
              <a:ext cx="0" cy="1889048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4" name="直線コネクタ 23">
              <a:extLst>
                <a:ext uri="{FF2B5EF4-FFF2-40B4-BE49-F238E27FC236}">
                  <a16:creationId xmlns:a16="http://schemas.microsoft.com/office/drawing/2014/main" id="{FBAA8E98-1067-1124-006D-CDDAE77D5C11}"/>
                </a:ext>
              </a:extLst>
            </p:cNvPr>
            <p:cNvCxnSpPr/>
            <p:nvPr/>
          </p:nvCxnSpPr>
          <p:spPr>
            <a:xfrm flipH="1">
              <a:off x="7164288" y="3789040"/>
              <a:ext cx="576064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sp>
        <p:nvSpPr>
          <p:cNvPr id="25" name="角丸四角形 37">
            <a:extLst>
              <a:ext uri="{FF2B5EF4-FFF2-40B4-BE49-F238E27FC236}">
                <a16:creationId xmlns:a16="http://schemas.microsoft.com/office/drawing/2014/main" id="{33424DD8-CEB8-04D4-E7EB-4049585834AD}"/>
              </a:ext>
            </a:extLst>
          </p:cNvPr>
          <p:cNvSpPr/>
          <p:nvPr/>
        </p:nvSpPr>
        <p:spPr>
          <a:xfrm>
            <a:off x="1472879" y="5387008"/>
            <a:ext cx="3816423" cy="1137359"/>
          </a:xfrm>
          <a:prstGeom prst="roundRect">
            <a:avLst/>
          </a:prstGeom>
          <a:noFill/>
          <a:ln w="381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181C283B-9336-3ACA-10B8-8D0596A52E86}"/>
              </a:ext>
            </a:extLst>
          </p:cNvPr>
          <p:cNvSpPr txBox="1"/>
          <p:nvPr/>
        </p:nvSpPr>
        <p:spPr>
          <a:xfrm>
            <a:off x="1340096" y="2935902"/>
            <a:ext cx="17966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サービス料金の支払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9354C37C-DB9A-72AD-7964-FBA9BD799356}"/>
              </a:ext>
            </a:extLst>
          </p:cNvPr>
          <p:cNvSpPr/>
          <p:nvPr/>
        </p:nvSpPr>
        <p:spPr>
          <a:xfrm>
            <a:off x="7124942" y="3572134"/>
            <a:ext cx="1893380" cy="88326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◎◎</a:t>
            </a:r>
            <a:r>
              <a:rPr lang="ja-JP" altLang="en-US" sz="1600" dirty="0"/>
              <a:t>株式会社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en-US" altLang="ja-JP" sz="1600" dirty="0"/>
              <a:t>【</a:t>
            </a:r>
            <a:r>
              <a:rPr lang="ja-JP" altLang="en-US" sz="1600" dirty="0"/>
              <a:t>工事会社</a:t>
            </a:r>
            <a:r>
              <a:rPr kumimoji="1" lang="en-US" altLang="ja-JP" sz="1600" dirty="0"/>
              <a:t>】</a:t>
            </a:r>
            <a:endParaRPr kumimoji="1" lang="ja-JP" altLang="en-US" sz="1600" dirty="0"/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0054E7BB-50BF-65A5-F3F3-79E1FBEF9CFB}"/>
              </a:ext>
            </a:extLst>
          </p:cNvPr>
          <p:cNvSpPr/>
          <p:nvPr/>
        </p:nvSpPr>
        <p:spPr>
          <a:xfrm>
            <a:off x="1976965" y="1647089"/>
            <a:ext cx="2650494" cy="95062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/>
              <a:t>株式会社</a:t>
            </a:r>
            <a:r>
              <a:rPr lang="ja-JP" altLang="en-US" sz="1600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▲▲</a:t>
            </a:r>
            <a:endParaRPr kumimoji="1" lang="en-US" altLang="ja-JP" sz="1600" dirty="0"/>
          </a:p>
          <a:p>
            <a:pPr algn="ctr"/>
            <a:r>
              <a:rPr kumimoji="1" lang="en-US" altLang="ja-JP" sz="1600" dirty="0">
                <a:solidFill>
                  <a:schemeClr val="bg1"/>
                </a:solidFill>
              </a:rPr>
              <a:t>【</a:t>
            </a:r>
            <a:r>
              <a:rPr kumimoji="1" lang="ja-JP" altLang="en-US" sz="1600" dirty="0"/>
              <a:t>施設の所有者／</a:t>
            </a:r>
            <a:r>
              <a:rPr kumimoji="1" lang="ja-JP" altLang="en-US" sz="1600" dirty="0">
                <a:solidFill>
                  <a:schemeClr val="bg1"/>
                </a:solidFill>
              </a:rPr>
              <a:t>需要家</a:t>
            </a:r>
            <a:r>
              <a:rPr kumimoji="1" lang="en-US" altLang="ja-JP" sz="1600" dirty="0">
                <a:solidFill>
                  <a:schemeClr val="bg1"/>
                </a:solidFill>
              </a:rPr>
              <a:t>】</a:t>
            </a:r>
          </a:p>
          <a:p>
            <a:pPr algn="ctr"/>
            <a:r>
              <a:rPr kumimoji="1" lang="ja-JP" altLang="en-US" sz="1600" dirty="0">
                <a:solidFill>
                  <a:schemeClr val="tx1"/>
                </a:solidFill>
              </a:rPr>
              <a:t>共同事業者</a:t>
            </a: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16BB2B9D-BE9D-E8B7-7E34-555EAEF5766A}"/>
              </a:ext>
            </a:extLst>
          </p:cNvPr>
          <p:cNvSpPr txBox="1"/>
          <p:nvPr/>
        </p:nvSpPr>
        <p:spPr>
          <a:xfrm>
            <a:off x="3409046" y="4672248"/>
            <a:ext cx="85903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/>
              <a:t>設備の売却代金の支払</a:t>
            </a:r>
            <a:endParaRPr kumimoji="1" lang="en-US" altLang="ja-JP" sz="1200" dirty="0"/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382ED07F-9620-7316-A252-211858E68E10}"/>
              </a:ext>
            </a:extLst>
          </p:cNvPr>
          <p:cNvSpPr txBox="1"/>
          <p:nvPr/>
        </p:nvSpPr>
        <p:spPr>
          <a:xfrm>
            <a:off x="2434937" y="4775266"/>
            <a:ext cx="104722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/>
              <a:t>設備の提供</a:t>
            </a:r>
            <a:endParaRPr lang="en-US" altLang="ja-JP" sz="1200" dirty="0"/>
          </a:p>
        </p:txBody>
      </p:sp>
      <p:sp>
        <p:nvSpPr>
          <p:cNvPr id="34" name="テキスト ボックス 33">
            <a:extLst>
              <a:ext uri="{FF2B5EF4-FFF2-40B4-BE49-F238E27FC236}">
                <a16:creationId xmlns:a16="http://schemas.microsoft.com/office/drawing/2014/main" id="{4B4981EF-6ADC-8338-1CEB-A397BEE1DCBF}"/>
              </a:ext>
            </a:extLst>
          </p:cNvPr>
          <p:cNvSpPr txBox="1"/>
          <p:nvPr/>
        </p:nvSpPr>
        <p:spPr>
          <a:xfrm>
            <a:off x="5348577" y="4219637"/>
            <a:ext cx="17099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発注・検収・</a:t>
            </a:r>
            <a:r>
              <a:rPr kumimoji="1" lang="ja-JP" altLang="en-US" sz="1400" dirty="0"/>
              <a:t>支払</a:t>
            </a:r>
          </a:p>
        </p:txBody>
      </p:sp>
      <p:sp>
        <p:nvSpPr>
          <p:cNvPr id="33" name="角丸四角形 37">
            <a:extLst>
              <a:ext uri="{FF2B5EF4-FFF2-40B4-BE49-F238E27FC236}">
                <a16:creationId xmlns:a16="http://schemas.microsoft.com/office/drawing/2014/main" id="{9C14F71D-8190-AB43-BC74-69494F3B0B2C}"/>
              </a:ext>
            </a:extLst>
          </p:cNvPr>
          <p:cNvSpPr/>
          <p:nvPr/>
        </p:nvSpPr>
        <p:spPr>
          <a:xfrm>
            <a:off x="1486132" y="1451114"/>
            <a:ext cx="3761730" cy="3178194"/>
          </a:xfrm>
          <a:prstGeom prst="roundRect">
            <a:avLst/>
          </a:prstGeom>
          <a:noFill/>
          <a:ln w="38100">
            <a:solidFill>
              <a:srgbClr val="0070C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53CF4999-66B2-8A89-8EB3-9D177F15544B}"/>
              </a:ext>
            </a:extLst>
          </p:cNvPr>
          <p:cNvSpPr txBox="1"/>
          <p:nvPr/>
        </p:nvSpPr>
        <p:spPr>
          <a:xfrm>
            <a:off x="-207425" y="4381179"/>
            <a:ext cx="239843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dirty="0"/>
              <a:t>設備譲渡</a:t>
            </a:r>
            <a:endParaRPr lang="en-US" altLang="ja-JP" sz="1200" dirty="0"/>
          </a:p>
          <a:p>
            <a:pPr algn="ctr"/>
            <a:r>
              <a:rPr lang="ja-JP" altLang="en-US" sz="1200" dirty="0"/>
              <a:t>（リース契約期間満了後）</a:t>
            </a:r>
            <a:endParaRPr lang="en-US" altLang="ja-JP" sz="1200" dirty="0"/>
          </a:p>
        </p:txBody>
      </p: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05D4026F-31A1-2B91-A4CF-F470E0129C4E}"/>
              </a:ext>
            </a:extLst>
          </p:cNvPr>
          <p:cNvSpPr txBox="1"/>
          <p:nvPr/>
        </p:nvSpPr>
        <p:spPr>
          <a:xfrm>
            <a:off x="215770" y="2343985"/>
            <a:ext cx="195174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dirty="0"/>
              <a:t>設備譲渡</a:t>
            </a:r>
            <a:endParaRPr lang="en-US" altLang="ja-JP" sz="1200" dirty="0"/>
          </a:p>
          <a:p>
            <a:r>
              <a:rPr lang="ja-JP" altLang="en-US" sz="1200" dirty="0"/>
              <a:t>（</a:t>
            </a:r>
            <a:r>
              <a:rPr lang="en-US" altLang="ja-JP" sz="1200" dirty="0"/>
              <a:t>PPA</a:t>
            </a:r>
            <a:r>
              <a:rPr lang="ja-JP" altLang="en-US" sz="1200" dirty="0"/>
              <a:t>契約期間満了後）</a:t>
            </a:r>
            <a:endParaRPr lang="en-US" altLang="ja-JP" sz="1200" dirty="0"/>
          </a:p>
        </p:txBody>
      </p:sp>
    </p:spTree>
    <p:extLst>
      <p:ext uri="{BB962C8B-B14F-4D97-AF65-F5344CB8AC3E}">
        <p14:creationId xmlns:p14="http://schemas.microsoft.com/office/powerpoint/2010/main" val="143243260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3E58890B5ED56C46BB6F2181350E464A" ma:contentTypeVersion="14" ma:contentTypeDescription="新しいドキュメントを作成します。" ma:contentTypeScope="" ma:versionID="76f33db26f2613f0397042f26c24544e">
  <xsd:schema xmlns:xsd="http://www.w3.org/2001/XMLSchema" xmlns:xs="http://www.w3.org/2001/XMLSchema" xmlns:p="http://schemas.microsoft.com/office/2006/metadata/properties" xmlns:ns2="9f6a54fe-35f4-485c-a320-6061ea835db7" xmlns:ns3="fafda87a-6b77-41d1-b0dd-20c8b13da965" targetNamespace="http://schemas.microsoft.com/office/2006/metadata/properties" ma:root="true" ma:fieldsID="6be0887f36dd0b5e0065ccb06da244f5" ns2:_="" ns3:_="">
    <xsd:import namespace="9f6a54fe-35f4-485c-a320-6061ea835db7"/>
    <xsd:import namespace="fafda87a-6b77-41d1-b0dd-20c8b13da96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_x30b3__x30e1__x30f3__x30c8_" minOccurs="0"/>
                <xsd:element ref="ns2:MediaServiceLoc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f6a54fe-35f4-485c-a320-6061ea835db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86517c5f-9894-42f1-95c8-805871939daa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_x30b3__x30e1__x30f3__x30c8_" ma:index="20" nillable="true" ma:displayName="コメント" ma:format="Dropdown" ma:internalName="_x30b3__x30e1__x30f3__x30c8_">
      <xsd:simpleType>
        <xsd:restriction base="dms:Note">
          <xsd:maxLength value="255"/>
        </xsd:restriction>
      </xsd:simpleType>
    </xsd:element>
    <xsd:element name="MediaServiceLocation" ma:index="21" nillable="true" ma:displayName="Location" ma:indexed="true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afda87a-6b77-41d1-b0dd-20c8b13da965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5fbd0b52-645a-4402-a5e9-7b35ccf3a4db}" ma:internalName="TaxCatchAll" ma:showField="CatchAllData" ma:web="fafda87a-6b77-41d1-b0dd-20c8b13da965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fafda87a-6b77-41d1-b0dd-20c8b13da965" xsi:nil="true"/>
    <_x30b3__x30e1__x30f3__x30c8_ xmlns="9f6a54fe-35f4-485c-a320-6061ea835db7" xsi:nil="true"/>
    <lcf76f155ced4ddcb4097134ff3c332f xmlns="9f6a54fe-35f4-485c-a320-6061ea835db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9484262C-82ED-4A98-AFB6-182D2B46EC89}"/>
</file>

<file path=customXml/itemProps2.xml><?xml version="1.0" encoding="utf-8"?>
<ds:datastoreItem xmlns:ds="http://schemas.openxmlformats.org/officeDocument/2006/customXml" ds:itemID="{011A0473-E291-4DBB-BFC0-D2FF669CEBF8}"/>
</file>

<file path=customXml/itemProps3.xml><?xml version="1.0" encoding="utf-8"?>
<ds:datastoreItem xmlns:ds="http://schemas.openxmlformats.org/officeDocument/2006/customXml" ds:itemID="{267A1D22-BC95-4330-8106-0F50853FB6A1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25</TotalTime>
  <Words>477</Words>
  <PresentationFormat>画面に合わせる (4:3)</PresentationFormat>
  <Paragraphs>88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2" baseType="lpstr">
      <vt:lpstr>ＭＳ Ｐゴシック</vt:lpstr>
      <vt:lpstr>Arial</vt:lpstr>
      <vt:lpstr>Calibri</vt:lpstr>
      <vt:lpstr>Calibri Light</vt:lpstr>
      <vt:lpstr>Wingdings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2023-04-07T07:15:52Z</cp:lastPrinted>
  <dcterms:created xsi:type="dcterms:W3CDTF">2023-04-07T07:00:50Z</dcterms:created>
  <dcterms:modified xsi:type="dcterms:W3CDTF">2024-05-09T00:24:17Z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0x0101003E58890B5ED56C46BB6F2181350E464A</vt:lpwstr>
  </property>
</Properties>
</file>

<file path=docProps/thumbnail.jpeg>
</file>